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7"/>
  </p:notesMasterIdLst>
  <p:sldIdLst>
    <p:sldId id="341" r:id="rId2"/>
    <p:sldId id="259" r:id="rId3"/>
    <p:sldId id="258" r:id="rId4"/>
    <p:sldId id="309" r:id="rId5"/>
    <p:sldId id="262" r:id="rId6"/>
    <p:sldId id="261" r:id="rId7"/>
    <p:sldId id="265" r:id="rId8"/>
    <p:sldId id="263" r:id="rId9"/>
    <p:sldId id="343" r:id="rId10"/>
    <p:sldId id="344" r:id="rId11"/>
    <p:sldId id="345" r:id="rId12"/>
    <p:sldId id="346" r:id="rId13"/>
    <p:sldId id="342" r:id="rId14"/>
    <p:sldId id="349" r:id="rId15"/>
    <p:sldId id="350" r:id="rId16"/>
    <p:sldId id="267" r:id="rId17"/>
    <p:sldId id="347" r:id="rId18"/>
    <p:sldId id="348" r:id="rId19"/>
    <p:sldId id="268" r:id="rId20"/>
    <p:sldId id="270" r:id="rId21"/>
    <p:sldId id="277" r:id="rId22"/>
    <p:sldId id="278" r:id="rId23"/>
    <p:sldId id="279" r:id="rId24"/>
    <p:sldId id="280" r:id="rId25"/>
    <p:sldId id="310" r:id="rId26"/>
    <p:sldId id="281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2" r:id="rId40"/>
    <p:sldId id="298" r:id="rId41"/>
    <p:sldId id="299" r:id="rId42"/>
    <p:sldId id="300" r:id="rId43"/>
    <p:sldId id="301" r:id="rId44"/>
    <p:sldId id="302" r:id="rId45"/>
    <p:sldId id="303" r:id="rId46"/>
    <p:sldId id="307" r:id="rId47"/>
    <p:sldId id="304" r:id="rId48"/>
    <p:sldId id="305" r:id="rId49"/>
    <p:sldId id="306" r:id="rId50"/>
    <p:sldId id="308" r:id="rId51"/>
    <p:sldId id="311" r:id="rId52"/>
    <p:sldId id="312" r:id="rId53"/>
    <p:sldId id="351" r:id="rId54"/>
    <p:sldId id="330" r:id="rId55"/>
    <p:sldId id="352" r:id="rId56"/>
    <p:sldId id="331" r:id="rId57"/>
    <p:sldId id="353" r:id="rId58"/>
    <p:sldId id="332" r:id="rId59"/>
    <p:sldId id="356" r:id="rId60"/>
    <p:sldId id="333" r:id="rId61"/>
    <p:sldId id="326" r:id="rId62"/>
    <p:sldId id="319" r:id="rId63"/>
    <p:sldId id="334" r:id="rId64"/>
    <p:sldId id="335" r:id="rId65"/>
    <p:sldId id="336" r:id="rId66"/>
    <p:sldId id="337" r:id="rId67"/>
    <p:sldId id="354" r:id="rId68"/>
    <p:sldId id="338" r:id="rId69"/>
    <p:sldId id="325" r:id="rId70"/>
    <p:sldId id="339" r:id="rId71"/>
    <p:sldId id="358" r:id="rId72"/>
    <p:sldId id="361" r:id="rId73"/>
    <p:sldId id="357" r:id="rId74"/>
    <p:sldId id="340" r:id="rId75"/>
    <p:sldId id="327" r:id="rId76"/>
  </p:sldIdLst>
  <p:sldSz cx="12192000" cy="719931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5050"/>
    <a:srgbClr val="E6E6E6"/>
    <a:srgbClr val="F0FC5A"/>
    <a:srgbClr val="F1F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3969" autoAdjust="0"/>
  </p:normalViewPr>
  <p:slideViewPr>
    <p:cSldViewPr snapToGrid="0">
      <p:cViewPr>
        <p:scale>
          <a:sx n="68" d="100"/>
          <a:sy n="68" d="100"/>
        </p:scale>
        <p:origin x="612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418327935865596"/>
          <c:y val="0.10500507468955703"/>
          <c:w val="0.55646557143545461"/>
          <c:h val="0.81655562035465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71-4ABD-AA18-C6569C7224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71-4ABD-AA18-C6569C7224DF}"/>
              </c:ext>
            </c:extLst>
          </c:dPt>
          <c:cat>
            <c:strRef>
              <c:f>Sheet1!$A$2:$A$3</c:f>
              <c:strCache>
                <c:ptCount val="2"/>
                <c:pt idx="0">
                  <c:v>Tetap</c:v>
                </c:pt>
                <c:pt idx="1">
                  <c:v>Pindah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14381</c:v>
                </c:pt>
                <c:pt idx="1">
                  <c:v>4777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71-4ABD-AA18-C6569C722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93660580239555"/>
          <c:y val="7.0865395342529086E-2"/>
          <c:w val="0.84013683584659549"/>
          <c:h val="0.69326382442864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A76-4DAE-A15A-C6130BB5B6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6</c:v>
                </c:pt>
                <c:pt idx="1">
                  <c:v>9</c:v>
                </c:pt>
                <c:pt idx="2">
                  <c:v>17</c:v>
                </c:pt>
                <c:pt idx="3">
                  <c:v>18</c:v>
                </c:pt>
                <c:pt idx="4">
                  <c:v>21</c:v>
                </c:pt>
                <c:pt idx="5">
                  <c:v>24</c:v>
                </c:pt>
                <c:pt idx="6">
                  <c:v>26</c:v>
                </c:pt>
                <c:pt idx="7">
                  <c:v>28</c:v>
                </c:pt>
                <c:pt idx="8">
                  <c:v>50</c:v>
                </c:pt>
                <c:pt idx="9">
                  <c:v>56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72</c:v>
                </c:pt>
                <c:pt idx="2">
                  <c:v>71</c:v>
                </c:pt>
                <c:pt idx="3">
                  <c:v>76</c:v>
                </c:pt>
                <c:pt idx="4">
                  <c:v>70</c:v>
                </c:pt>
                <c:pt idx="5">
                  <c:v>73</c:v>
                </c:pt>
                <c:pt idx="6">
                  <c:v>72</c:v>
                </c:pt>
                <c:pt idx="7">
                  <c:v>79</c:v>
                </c:pt>
                <c:pt idx="8">
                  <c:v>84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6-4DAE-A15A-C6130BB5B6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1"/>
        <c:overlap val="-1"/>
        <c:axId val="543818544"/>
        <c:axId val="543823136"/>
      </c:barChart>
      <c:catAx>
        <c:axId val="54381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Jam</a:t>
                </a:r>
                <a:r>
                  <a:rPr lang="en-ID" baseline="0" dirty="0"/>
                  <a:t> (</a:t>
                </a:r>
                <a:r>
                  <a:rPr lang="en-ID" baseline="0" dirty="0" err="1"/>
                  <a:t>Pindah</a:t>
                </a:r>
                <a:r>
                  <a:rPr lang="en-ID" baseline="0" dirty="0"/>
                  <a:t> </a:t>
                </a:r>
                <a:r>
                  <a:rPr lang="en-ID" baseline="0" dirty="0" err="1"/>
                  <a:t>Kerja</a:t>
                </a:r>
                <a:r>
                  <a:rPr lang="en-ID" baseline="0" dirty="0"/>
                  <a:t>)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823136"/>
        <c:crosses val="autoZero"/>
        <c:auto val="1"/>
        <c:lblAlgn val="ctr"/>
        <c:lblOffset val="100"/>
        <c:noMultiLvlLbl val="0"/>
      </c:catAx>
      <c:valAx>
        <c:axId val="5438231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Kandidat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818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96B7E40-39AD-435F-86F5-26D642EECA51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1279525"/>
            <a:ext cx="58483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8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B40B6F3-B54A-4D35-A619-8C49E71B75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852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8222"/>
            <a:ext cx="9144000" cy="250642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1306"/>
            <a:ext cx="9144000" cy="173816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659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891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3297"/>
            <a:ext cx="2628900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3297"/>
            <a:ext cx="7734300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963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777E96-C02A-42F6-8F12-84B36A36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297"/>
            <a:ext cx="10515600" cy="139153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071DDF5-0C19-4FEA-808A-EB632E3337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9310" y="2035569"/>
            <a:ext cx="1980000" cy="20785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D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0C71BCF7-D34D-4836-8768-14C3ADAC57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71636" y="2035569"/>
            <a:ext cx="1980000" cy="20785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D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0D8CB28-B758-4B67-B7CB-5189BF4C7F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3962" y="2035569"/>
            <a:ext cx="1980000" cy="20785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D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7C93AA1-3F91-4659-A545-C234B27DF8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6035" y="2035569"/>
            <a:ext cx="1980000" cy="20785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2506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BC2D-0A16-43BE-B582-EFD45BFC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515"/>
            <a:ext cx="10515600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E9F68-0B0C-467A-9F1E-5C42660CB91D}"/>
              </a:ext>
            </a:extLst>
          </p:cNvPr>
          <p:cNvSpPr/>
          <p:nvPr userDrawn="1"/>
        </p:nvSpPr>
        <p:spPr>
          <a:xfrm>
            <a:off x="374073" y="334514"/>
            <a:ext cx="11485418" cy="65593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2334340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BC2D-0A16-43BE-B582-EFD45BFC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515"/>
            <a:ext cx="10515600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E9F68-0B0C-467A-9F1E-5C42660CB91D}"/>
              </a:ext>
            </a:extLst>
          </p:cNvPr>
          <p:cNvSpPr/>
          <p:nvPr userDrawn="1"/>
        </p:nvSpPr>
        <p:spPr>
          <a:xfrm>
            <a:off x="374073" y="334514"/>
            <a:ext cx="11485418" cy="65593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72A6-C675-4D29-90A8-D6C28D027E18}"/>
              </a:ext>
            </a:extLst>
          </p:cNvPr>
          <p:cNvSpPr/>
          <p:nvPr userDrawn="1"/>
        </p:nvSpPr>
        <p:spPr>
          <a:xfrm>
            <a:off x="569625" y="1726046"/>
            <a:ext cx="11112710" cy="5024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71CB0-9B09-47E0-B8BC-95D52AD44F88}"/>
              </a:ext>
            </a:extLst>
          </p:cNvPr>
          <p:cNvSpPr/>
          <p:nvPr userDrawn="1"/>
        </p:nvSpPr>
        <p:spPr>
          <a:xfrm>
            <a:off x="584616" y="1741785"/>
            <a:ext cx="3607633" cy="139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97876-054D-43DF-BF9A-A0953ADFD3B2}"/>
              </a:ext>
            </a:extLst>
          </p:cNvPr>
          <p:cNvSpPr/>
          <p:nvPr userDrawn="1"/>
        </p:nvSpPr>
        <p:spPr>
          <a:xfrm>
            <a:off x="4337154" y="1741783"/>
            <a:ext cx="3607633" cy="13915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24B6E-371C-46D5-AB83-BA56F0F94A82}"/>
              </a:ext>
            </a:extLst>
          </p:cNvPr>
          <p:cNvSpPr/>
          <p:nvPr userDrawn="1"/>
        </p:nvSpPr>
        <p:spPr>
          <a:xfrm>
            <a:off x="8074703" y="1741783"/>
            <a:ext cx="3607633" cy="1391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AC79C80-3C33-464C-8B50-EDE48777D2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200" y="3273022"/>
            <a:ext cx="5511800" cy="3478002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CABDF90-D6F5-4907-BCD4-8652175671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3267" y="3259544"/>
            <a:ext cx="5511800" cy="347800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46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280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94830"/>
            <a:ext cx="10515600" cy="29947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17875"/>
            <a:ext cx="10515600" cy="15748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01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16484"/>
            <a:ext cx="518160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16484"/>
            <a:ext cx="518160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51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3297"/>
            <a:ext cx="10515600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64832"/>
            <a:ext cx="5157787" cy="8649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629749"/>
            <a:ext cx="515778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64832"/>
            <a:ext cx="5183188" cy="86491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29749"/>
            <a:ext cx="518318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812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C756D-7BE2-46C0-B8A9-E9ED650D203F}"/>
              </a:ext>
            </a:extLst>
          </p:cNvPr>
          <p:cNvSpPr/>
          <p:nvPr userDrawn="1"/>
        </p:nvSpPr>
        <p:spPr>
          <a:xfrm>
            <a:off x="374073" y="334514"/>
            <a:ext cx="11485418" cy="65593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344447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02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9954"/>
            <a:ext cx="3932237" cy="1679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36569"/>
            <a:ext cx="6172200" cy="51161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59794"/>
            <a:ext cx="3932237" cy="40012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254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9954"/>
            <a:ext cx="3932237" cy="1679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36569"/>
            <a:ext cx="6172200" cy="511617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59794"/>
            <a:ext cx="3932237" cy="40012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988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3297"/>
            <a:ext cx="105156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16484"/>
            <a:ext cx="1051560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672697"/>
            <a:ext cx="27432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3BE71-4DE5-4481-9F96-18B0CA1D4B32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72697"/>
            <a:ext cx="41148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72697"/>
            <a:ext cx="27432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2D55C-F6B1-4415-BC61-E84E46C32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40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54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kaggle.com/arashnic/hr-analytics-job-change-of-data-scientists?select=aug_train.csv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praise.io/blog/what-employees-wan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5D857AB-6E31-4B41-A9F2-C200E45FF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78" t="14644" r="21200" b="4145"/>
          <a:stretch/>
        </p:blipFill>
        <p:spPr bwMode="auto">
          <a:xfrm>
            <a:off x="-71804" y="-40201"/>
            <a:ext cx="5339396" cy="4842774"/>
          </a:xfrm>
          <a:custGeom>
            <a:avLst/>
            <a:gdLst>
              <a:gd name="connsiteX0" fmla="*/ 4232205 w 6699780"/>
              <a:gd name="connsiteY0" fmla="*/ 0 h 5846658"/>
              <a:gd name="connsiteX1" fmla="*/ 6699779 w 6699780"/>
              <a:gd name="connsiteY1" fmla="*/ 2931350 h 5846658"/>
              <a:gd name="connsiteX2" fmla="*/ 6699780 w 6699780"/>
              <a:gd name="connsiteY2" fmla="*/ 2931350 h 5846658"/>
              <a:gd name="connsiteX3" fmla="*/ 3349890 w 6699780"/>
              <a:gd name="connsiteY3" fmla="*/ 5846658 h 5846658"/>
              <a:gd name="connsiteX4" fmla="*/ 80211 w 6699780"/>
              <a:gd name="connsiteY4" fmla="*/ 3942002 h 5846658"/>
              <a:gd name="connsiteX5" fmla="*/ 0 w 6699780"/>
              <a:gd name="connsiteY5" fmla="*/ 16042 h 584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9780" h="5846658">
                <a:moveTo>
                  <a:pt x="4232205" y="0"/>
                </a:moveTo>
                <a:cubicBezTo>
                  <a:pt x="6082298" y="0"/>
                  <a:pt x="6699779" y="1321270"/>
                  <a:pt x="6699779" y="2931350"/>
                </a:cubicBezTo>
                <a:lnTo>
                  <a:pt x="6699780" y="2931350"/>
                </a:lnTo>
                <a:cubicBezTo>
                  <a:pt x="6699780" y="4541430"/>
                  <a:pt x="5199983" y="5846658"/>
                  <a:pt x="3349890" y="5846658"/>
                </a:cubicBezTo>
                <a:cubicBezTo>
                  <a:pt x="1499797" y="5846658"/>
                  <a:pt x="80211" y="5552082"/>
                  <a:pt x="80211" y="3942002"/>
                </a:cubicBezTo>
                <a:lnTo>
                  <a:pt x="0" y="16042"/>
                </a:lnTo>
                <a:close/>
              </a:path>
            </a:pathLst>
          </a:cu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F706A-D284-4971-8200-77F5F2E51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7995" y="2152622"/>
            <a:ext cx="5564256" cy="1960886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Job Change of </a:t>
            </a:r>
            <a:r>
              <a:rPr lang="en-US" sz="7200" b="1" dirty="0">
                <a:solidFill>
                  <a:schemeClr val="accent2"/>
                </a:solidFill>
                <a:latin typeface="+mn-lt"/>
              </a:rPr>
              <a:t>Data Scientist </a:t>
            </a:r>
            <a:endParaRPr lang="en-ID" sz="72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427E0-3B44-4A9F-9C4B-AD7BDC879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350" y="4305245"/>
            <a:ext cx="4433455" cy="54970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By GROUP 4</a:t>
            </a:r>
            <a:endParaRPr lang="en-ID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43484-BB1B-4354-9ABE-D3CF368C2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2" b="33624"/>
          <a:stretch/>
        </p:blipFill>
        <p:spPr>
          <a:xfrm>
            <a:off x="7625167" y="5238427"/>
            <a:ext cx="4706802" cy="1960886"/>
          </a:xfrm>
          <a:prstGeom prst="rect">
            <a:avLst/>
          </a:prstGeom>
        </p:spPr>
      </p:pic>
      <p:pic>
        <p:nvPicPr>
          <p:cNvPr id="6" name="Google Shape;96;p23">
            <a:extLst>
              <a:ext uri="{FF2B5EF4-FFF2-40B4-BE49-F238E27FC236}">
                <a16:creationId xmlns:a16="http://schemas.microsoft.com/office/drawing/2014/main" id="{A2A1CA91-2A54-4A72-A0D7-583D115435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38" y="6216130"/>
            <a:ext cx="1476784" cy="98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20A1FD-30E3-4BBB-8097-0F739613150B}"/>
              </a:ext>
            </a:extLst>
          </p:cNvPr>
          <p:cNvSpPr txBox="1"/>
          <p:nvPr/>
        </p:nvSpPr>
        <p:spPr>
          <a:xfrm>
            <a:off x="5857995" y="1473260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Data Science Final Project 2021:</a:t>
            </a:r>
            <a:endParaRPr lang="en-ID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058A81-C3ED-4A73-B498-9EE94354C69C}"/>
              </a:ext>
            </a:extLst>
          </p:cNvPr>
          <p:cNvCxnSpPr>
            <a:cxnSpLocks/>
          </p:cNvCxnSpPr>
          <p:nvPr/>
        </p:nvCxnSpPr>
        <p:spPr>
          <a:xfrm>
            <a:off x="5951350" y="1842592"/>
            <a:ext cx="300667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9A6B-3221-4F3C-AFBA-6F528B5E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27" y="1735016"/>
            <a:ext cx="5946913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BENEFIT</a:t>
            </a:r>
            <a:endParaRPr lang="en-ID" sz="6000" b="1" dirty="0">
              <a:latin typeface="+mn-lt"/>
            </a:endParaRPr>
          </a:p>
        </p:txBody>
      </p:sp>
      <p:sp>
        <p:nvSpPr>
          <p:cNvPr id="5" name="Google Shape;163;p28">
            <a:extLst>
              <a:ext uri="{FF2B5EF4-FFF2-40B4-BE49-F238E27FC236}">
                <a16:creationId xmlns:a16="http://schemas.microsoft.com/office/drawing/2014/main" id="{00B3E03D-4E23-4D0E-8A02-FD2D7ABE0DA3}"/>
              </a:ext>
            </a:extLst>
          </p:cNvPr>
          <p:cNvSpPr/>
          <p:nvPr/>
        </p:nvSpPr>
        <p:spPr>
          <a:xfrm>
            <a:off x="942086" y="3771953"/>
            <a:ext cx="10515599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75" tIns="62375" rIns="62375" bIns="62375" anchor="t" anchorCtr="0">
            <a:no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ts val="16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Perusahaan </a:t>
            </a:r>
            <a:r>
              <a:rPr lang="en-US" sz="2400" dirty="0" err="1">
                <a:solidFill>
                  <a:schemeClr val="dk1"/>
                </a:solidFill>
              </a:rPr>
              <a:t>dapat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mengurangi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cost </a:t>
            </a:r>
            <a:r>
              <a:rPr lang="en-US" sz="2400" dirty="0">
                <a:solidFill>
                  <a:schemeClr val="dk1"/>
                </a:solidFill>
              </a:rPr>
              <a:t>dan </a:t>
            </a:r>
            <a:r>
              <a:rPr lang="en-US" sz="2400" dirty="0" err="1">
                <a:solidFill>
                  <a:schemeClr val="dk1"/>
                </a:solidFill>
              </a:rPr>
              <a:t>waktu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dalam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merekrut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calon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karyawan</a:t>
            </a:r>
            <a:r>
              <a:rPr lang="en-US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  <a:p>
            <a:pPr marL="457200" indent="-330200" algn="just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Perusahaan juga </a:t>
            </a:r>
            <a:r>
              <a:rPr lang="en-US" sz="2400" dirty="0" err="1">
                <a:solidFill>
                  <a:schemeClr val="dk1"/>
                </a:solidFill>
              </a:rPr>
              <a:t>dapat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meningkatkan</a:t>
            </a:r>
            <a:r>
              <a:rPr lang="en-US" sz="2400" dirty="0">
                <a:solidFill>
                  <a:schemeClr val="dk1"/>
                </a:solidFill>
              </a:rPr>
              <a:t> dan </a:t>
            </a:r>
            <a:r>
              <a:rPr lang="en-US" sz="2400" dirty="0" err="1">
                <a:solidFill>
                  <a:schemeClr val="dk1"/>
                </a:solidFill>
              </a:rPr>
              <a:t>merencanakan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training </a:t>
            </a:r>
            <a:r>
              <a:rPr lang="en-US" sz="2400" dirty="0">
                <a:solidFill>
                  <a:schemeClr val="dk1"/>
                </a:solidFill>
              </a:rPr>
              <a:t>yang </a:t>
            </a:r>
            <a:r>
              <a:rPr lang="en-US" sz="2400" dirty="0" err="1">
                <a:solidFill>
                  <a:schemeClr val="dk1"/>
                </a:solidFill>
              </a:rPr>
              <a:t>lebih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baik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selanjutnya</a:t>
            </a:r>
            <a:r>
              <a:rPr lang="en-US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82B79-DF87-45C7-8031-F225CEAA1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0" y="619932"/>
            <a:ext cx="5046458" cy="31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1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6EE-AC59-42EC-B1BD-A1DDDDB6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2" y="1536234"/>
            <a:ext cx="690107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CHALLENGES</a:t>
            </a:r>
            <a:endParaRPr lang="en-ID" sz="6000" b="1" dirty="0">
              <a:latin typeface="+mn-lt"/>
            </a:endParaRPr>
          </a:p>
        </p:txBody>
      </p:sp>
      <p:sp>
        <p:nvSpPr>
          <p:cNvPr id="5" name="Google Shape;170;p29">
            <a:extLst>
              <a:ext uri="{FF2B5EF4-FFF2-40B4-BE49-F238E27FC236}">
                <a16:creationId xmlns:a16="http://schemas.microsoft.com/office/drawing/2014/main" id="{D95361B4-764C-41C0-9550-70BBEAA8DF29}"/>
              </a:ext>
            </a:extLst>
          </p:cNvPr>
          <p:cNvSpPr/>
          <p:nvPr/>
        </p:nvSpPr>
        <p:spPr>
          <a:xfrm>
            <a:off x="893342" y="3738803"/>
            <a:ext cx="10405316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75" tIns="62375" rIns="62375" bIns="62375" anchor="t" anchorCtr="0">
            <a:noAutofit/>
          </a:bodyPr>
          <a:lstStyle/>
          <a:p>
            <a:pPr marL="457200" indent="-3302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600"/>
              <a:buChar char="●"/>
            </a:pPr>
            <a:r>
              <a:rPr lang="en-US" sz="2400" i="1" dirty="0">
                <a:solidFill>
                  <a:schemeClr val="dk1"/>
                </a:solidFill>
              </a:rPr>
              <a:t>Imbalanced Data.</a:t>
            </a:r>
            <a:endParaRPr sz="2400" i="1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Banyak data pada </a:t>
            </a:r>
            <a:r>
              <a:rPr lang="en-US" sz="2400" dirty="0" err="1">
                <a:solidFill>
                  <a:schemeClr val="dk1"/>
                </a:solidFill>
              </a:rPr>
              <a:t>variabel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perlu</a:t>
            </a:r>
            <a:r>
              <a:rPr lang="en-US" sz="2400" dirty="0">
                <a:solidFill>
                  <a:schemeClr val="dk1"/>
                </a:solidFill>
              </a:rPr>
              <a:t> di-</a:t>
            </a:r>
            <a:r>
              <a:rPr lang="en-US" sz="2400" i="1" dirty="0">
                <a:solidFill>
                  <a:schemeClr val="dk1"/>
                </a:solidFill>
              </a:rPr>
              <a:t>handling</a:t>
            </a:r>
            <a:r>
              <a:rPr lang="en-US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Jumlah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observasi</a:t>
            </a:r>
            <a:r>
              <a:rPr lang="en-US" sz="2400" dirty="0">
                <a:solidFill>
                  <a:schemeClr val="dk1"/>
                </a:solidFill>
              </a:rPr>
              <a:t> pada data </a:t>
            </a:r>
            <a:r>
              <a:rPr lang="en-US" sz="2400" dirty="0" err="1">
                <a:solidFill>
                  <a:schemeClr val="dk1"/>
                </a:solidFill>
              </a:rPr>
              <a:t>cukup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banyak</a:t>
            </a:r>
            <a:r>
              <a:rPr lang="en-US" sz="2400" dirty="0">
                <a:solidFill>
                  <a:schemeClr val="dk1"/>
                </a:solidFill>
              </a:rPr>
              <a:t> (n=19138), </a:t>
            </a:r>
            <a:r>
              <a:rPr lang="en-US" sz="2400" dirty="0" err="1">
                <a:solidFill>
                  <a:schemeClr val="dk1"/>
                </a:solidFill>
              </a:rPr>
              <a:t>sehingga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membutuhkan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waktu</a:t>
            </a:r>
            <a:r>
              <a:rPr lang="en-US" sz="2400" dirty="0">
                <a:solidFill>
                  <a:schemeClr val="dk1"/>
                </a:solidFill>
              </a:rPr>
              <a:t> yang lama </a:t>
            </a:r>
            <a:r>
              <a:rPr lang="en-US" sz="2400" dirty="0" err="1">
                <a:solidFill>
                  <a:schemeClr val="dk1"/>
                </a:solidFill>
              </a:rPr>
              <a:t>dalam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membangun</a:t>
            </a:r>
            <a:r>
              <a:rPr lang="en-US" sz="2400" dirty="0">
                <a:solidFill>
                  <a:schemeClr val="dk1"/>
                </a:solidFill>
              </a:rPr>
              <a:t> model.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A5109-EB9F-4FF7-917C-A64C3D5A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605" r="13178" b="15393"/>
          <a:stretch/>
        </p:blipFill>
        <p:spPr>
          <a:xfrm>
            <a:off x="893342" y="900770"/>
            <a:ext cx="2787870" cy="28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A9EC34-FA50-490B-B04B-E5972E44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7" y="642253"/>
            <a:ext cx="3762191" cy="2506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6EE-AC59-42EC-B1BD-A1DDDDB6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588" y="1573851"/>
            <a:ext cx="690107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SCOPE AND LIMITATION</a:t>
            </a:r>
            <a:endParaRPr lang="en-ID" sz="6000" b="1" dirty="0">
              <a:latin typeface="+mn-lt"/>
            </a:endParaRPr>
          </a:p>
        </p:txBody>
      </p:sp>
      <p:sp>
        <p:nvSpPr>
          <p:cNvPr id="5" name="Google Shape;170;p29">
            <a:extLst>
              <a:ext uri="{FF2B5EF4-FFF2-40B4-BE49-F238E27FC236}">
                <a16:creationId xmlns:a16="http://schemas.microsoft.com/office/drawing/2014/main" id="{D95361B4-764C-41C0-9550-70BBEAA8DF29}"/>
              </a:ext>
            </a:extLst>
          </p:cNvPr>
          <p:cNvSpPr/>
          <p:nvPr/>
        </p:nvSpPr>
        <p:spPr>
          <a:xfrm>
            <a:off x="893342" y="3219012"/>
            <a:ext cx="10405316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75" tIns="62375" rIns="62375" bIns="62375" anchor="t" anchorCtr="0">
            <a:noAutofit/>
          </a:bodyPr>
          <a:lstStyle/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Analisis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pemodelan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menggunakan</a:t>
            </a:r>
            <a:r>
              <a:rPr lang="en-US" sz="2400" dirty="0">
                <a:solidFill>
                  <a:schemeClr val="dk1"/>
                </a:solidFill>
              </a:rPr>
              <a:t> 3 </a:t>
            </a:r>
            <a:r>
              <a:rPr lang="en-US" sz="2400" dirty="0" err="1">
                <a:solidFill>
                  <a:schemeClr val="dk1"/>
                </a:solidFill>
              </a:rPr>
              <a:t>kriteria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keberhasilan</a:t>
            </a:r>
            <a:endParaRPr lang="en-US"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Penelitian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menggunakan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encoding variables </a:t>
            </a:r>
            <a:r>
              <a:rPr lang="en-US" sz="2400" dirty="0" err="1">
                <a:solidFill>
                  <a:schemeClr val="dk1"/>
                </a:solidFill>
              </a:rPr>
              <a:t>untuk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Feature Engineering</a:t>
            </a:r>
            <a:endParaRPr lang="en-US"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Penelitian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menggunakan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teknik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sampling SMOTE</a:t>
            </a:r>
            <a:endParaRPr lang="en-US"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Penelitian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menggunakan</a:t>
            </a:r>
            <a:r>
              <a:rPr lang="en-US" sz="2400" dirty="0">
                <a:solidFill>
                  <a:schemeClr val="dk1"/>
                </a:solidFill>
              </a:rPr>
              <a:t> model yang </a:t>
            </a:r>
            <a:r>
              <a:rPr lang="en-US" sz="2400" dirty="0" err="1">
                <a:solidFill>
                  <a:schemeClr val="dk1"/>
                </a:solidFill>
              </a:rPr>
              <a:t>disebutkan</a:t>
            </a:r>
            <a:r>
              <a:rPr lang="en-US" sz="2400" dirty="0">
                <a:solidFill>
                  <a:schemeClr val="dk1"/>
                </a:solidFill>
              </a:rPr>
              <a:t> pada </a:t>
            </a:r>
            <a:r>
              <a:rPr lang="en-US" sz="2400" dirty="0" err="1">
                <a:solidFill>
                  <a:schemeClr val="dk1"/>
                </a:solidFill>
              </a:rPr>
              <a:t>metodelogi</a:t>
            </a:r>
            <a:endParaRPr lang="en-US"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Penelitian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menggunakan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Grid Search Cross Validation </a:t>
            </a:r>
            <a:r>
              <a:rPr lang="en-US" sz="2400" dirty="0" err="1">
                <a:solidFill>
                  <a:schemeClr val="dk1"/>
                </a:solidFill>
              </a:rPr>
              <a:t>untuk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Hyperparameter Tuning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1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ers working on project illustration Free Vector">
            <a:extLst>
              <a:ext uri="{FF2B5EF4-FFF2-40B4-BE49-F238E27FC236}">
                <a16:creationId xmlns:a16="http://schemas.microsoft.com/office/drawing/2014/main" id="{F9DFE91F-9C84-4238-8D3E-9242ABA7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25" y="1755440"/>
            <a:ext cx="7018149" cy="51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92D6BF-9BC1-48D2-8553-D681D2A0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20" y="705118"/>
            <a:ext cx="5983402" cy="1325563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accent5"/>
                </a:solidFill>
                <a:latin typeface="+mn-lt"/>
              </a:rPr>
              <a:t>METHODOLOGY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1313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3C52B3-00E7-48C8-8E84-38172EA3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" y="95729"/>
            <a:ext cx="4133313" cy="407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BF1E0-0652-4028-86B4-27045C1E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05" y="1704133"/>
            <a:ext cx="5460653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PREPROCESSING</a:t>
            </a:r>
            <a:endParaRPr lang="en-ID" sz="6000" b="1" dirty="0">
              <a:latin typeface="+mn-lt"/>
            </a:endParaRPr>
          </a:p>
        </p:txBody>
      </p:sp>
      <p:sp>
        <p:nvSpPr>
          <p:cNvPr id="3" name="Google Shape;171;p29">
            <a:extLst>
              <a:ext uri="{FF2B5EF4-FFF2-40B4-BE49-F238E27FC236}">
                <a16:creationId xmlns:a16="http://schemas.microsoft.com/office/drawing/2014/main" id="{C5BA14A7-1CF4-4EF2-A4B9-8400ED614580}"/>
              </a:ext>
            </a:extLst>
          </p:cNvPr>
          <p:cNvSpPr txBox="1"/>
          <p:nvPr/>
        </p:nvSpPr>
        <p:spPr>
          <a:xfrm>
            <a:off x="1373676" y="3450871"/>
            <a:ext cx="999290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Exploratory Data Analysis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Handling missing values</a:t>
            </a:r>
            <a:r>
              <a:rPr lang="en-US" sz="2400" dirty="0"/>
              <a:t> (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imputansi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modus)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Feature Engineering </a:t>
            </a:r>
            <a:r>
              <a:rPr lang="en-US" sz="2400" dirty="0"/>
              <a:t>(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i="1" dirty="0" err="1"/>
              <a:t>OneHotEncoder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Feature Scaling </a:t>
            </a:r>
            <a:r>
              <a:rPr lang="en-US" sz="2400" dirty="0"/>
              <a:t>(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i="1" dirty="0" err="1"/>
              <a:t>StandardScaler</a:t>
            </a:r>
            <a:r>
              <a:rPr lang="en-US" sz="2400" dirty="0"/>
              <a:t>)</a:t>
            </a:r>
            <a:endParaRPr lang="en-US" sz="2400" i="1" dirty="0"/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Imbalanced Data</a:t>
            </a:r>
            <a:r>
              <a:rPr lang="en-US" sz="2400" dirty="0"/>
              <a:t> (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i="1" dirty="0"/>
              <a:t>SMOTE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5341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BDE822-113A-41AD-B18E-2ECA5B2A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0" y="573437"/>
            <a:ext cx="3248845" cy="324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BF1E0-0652-4028-86B4-27045C1E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27" y="1836702"/>
            <a:ext cx="5460653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MODELS</a:t>
            </a:r>
            <a:endParaRPr lang="en-ID" sz="6000" b="1" dirty="0">
              <a:latin typeface="+mn-lt"/>
            </a:endParaRPr>
          </a:p>
        </p:txBody>
      </p:sp>
      <p:sp>
        <p:nvSpPr>
          <p:cNvPr id="3" name="Google Shape;171;p29">
            <a:extLst>
              <a:ext uri="{FF2B5EF4-FFF2-40B4-BE49-F238E27FC236}">
                <a16:creationId xmlns:a16="http://schemas.microsoft.com/office/drawing/2014/main" id="{C5BA14A7-1CF4-4EF2-A4B9-8400ED614580}"/>
              </a:ext>
            </a:extLst>
          </p:cNvPr>
          <p:cNvSpPr txBox="1"/>
          <p:nvPr/>
        </p:nvSpPr>
        <p:spPr>
          <a:xfrm>
            <a:off x="1595142" y="3591646"/>
            <a:ext cx="999290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Light Gradient Boosting Machine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Random Forest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Decision Tree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Support Vector Machine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i="1" dirty="0"/>
              <a:t>Tree-Based Pipeline Optimization Tool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70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30DA-12AB-4923-B4FF-362DDED0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815" y="663966"/>
            <a:ext cx="3927764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5"/>
                </a:solidFill>
                <a:latin typeface="+mn-lt"/>
              </a:rPr>
              <a:t>OUTPUT</a:t>
            </a:r>
            <a:endParaRPr lang="en-ID" sz="72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FFA63-AC59-4144-85B7-213BE2612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54" y="1326747"/>
            <a:ext cx="6239713" cy="62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DDDCCD-F952-40EA-A58E-93B074F7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t="12452" r="9147" b="17523"/>
          <a:stretch/>
        </p:blipFill>
        <p:spPr>
          <a:xfrm>
            <a:off x="476090" y="821139"/>
            <a:ext cx="4019987" cy="2528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39D3D-F386-4881-9E15-B89FE54E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372" y="1862557"/>
            <a:ext cx="7613073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SUCCESS CRITERIA</a:t>
            </a:r>
            <a:endParaRPr lang="en-ID" sz="6000" b="1" dirty="0">
              <a:latin typeface="+mn-lt"/>
            </a:endParaRPr>
          </a:p>
        </p:txBody>
      </p:sp>
      <p:sp>
        <p:nvSpPr>
          <p:cNvPr id="5" name="Google Shape;177;p30">
            <a:extLst>
              <a:ext uri="{FF2B5EF4-FFF2-40B4-BE49-F238E27FC236}">
                <a16:creationId xmlns:a16="http://schemas.microsoft.com/office/drawing/2014/main" id="{2231579C-F8A9-4027-9144-4CFA63E58E15}"/>
              </a:ext>
            </a:extLst>
          </p:cNvPr>
          <p:cNvSpPr/>
          <p:nvPr/>
        </p:nvSpPr>
        <p:spPr>
          <a:xfrm>
            <a:off x="1488429" y="3850148"/>
            <a:ext cx="7905981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975" tIns="60925" rIns="47975" bIns="60925" anchor="t" anchorCtr="0">
            <a:noAutofit/>
          </a:bodyPr>
          <a:lstStyle/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i="1" dirty="0">
                <a:solidFill>
                  <a:schemeClr val="dk1"/>
                </a:solidFill>
              </a:rPr>
              <a:t>Area Under Curve </a:t>
            </a:r>
            <a:r>
              <a:rPr lang="en-US" sz="2400" dirty="0">
                <a:solidFill>
                  <a:schemeClr val="dk1"/>
                </a:solidFill>
              </a:rPr>
              <a:t>&gt; 80%.</a:t>
            </a:r>
            <a:endParaRPr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i="1" dirty="0">
                <a:solidFill>
                  <a:schemeClr val="dk1"/>
                </a:solidFill>
              </a:rPr>
              <a:t>Accuracy </a:t>
            </a:r>
            <a:r>
              <a:rPr lang="en-US" sz="2400" dirty="0">
                <a:solidFill>
                  <a:schemeClr val="dk1"/>
                </a:solidFill>
              </a:rPr>
              <a:t>&gt; 80%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i="1" dirty="0">
                <a:solidFill>
                  <a:schemeClr val="dk1"/>
                </a:solidFill>
              </a:rPr>
              <a:t>Recall </a:t>
            </a:r>
            <a:r>
              <a:rPr lang="en-US" sz="2400" dirty="0">
                <a:solidFill>
                  <a:schemeClr val="dk1"/>
                </a:solidFill>
              </a:rPr>
              <a:t>&gt; 80%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35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072848-164A-4D8D-BEA0-91D6F71CE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b="7801"/>
          <a:stretch/>
        </p:blipFill>
        <p:spPr>
          <a:xfrm>
            <a:off x="465301" y="828775"/>
            <a:ext cx="3665488" cy="2442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6F4FD-BF52-4310-83B1-25AD191B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891" y="1777784"/>
            <a:ext cx="7585364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EXPECTED OUTCOME</a:t>
            </a:r>
            <a:endParaRPr lang="en-ID" sz="6000" b="1" dirty="0">
              <a:latin typeface="+mn-lt"/>
            </a:endParaRPr>
          </a:p>
        </p:txBody>
      </p:sp>
      <p:sp>
        <p:nvSpPr>
          <p:cNvPr id="5" name="Google Shape;178;p30">
            <a:extLst>
              <a:ext uri="{FF2B5EF4-FFF2-40B4-BE49-F238E27FC236}">
                <a16:creationId xmlns:a16="http://schemas.microsoft.com/office/drawing/2014/main" id="{74CA4C4C-09E6-414A-9085-C4300ADC2C0E}"/>
              </a:ext>
            </a:extLst>
          </p:cNvPr>
          <p:cNvSpPr/>
          <p:nvPr/>
        </p:nvSpPr>
        <p:spPr>
          <a:xfrm>
            <a:off x="1419154" y="3717420"/>
            <a:ext cx="9664482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975" tIns="60925" rIns="47975" bIns="60925" anchor="t" anchorCtr="0">
            <a:noAutofit/>
          </a:bodyPr>
          <a:lstStyle/>
          <a:p>
            <a:pPr marL="457200" indent="-3302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Mengidentifikasi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kandidat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lanjut</a:t>
            </a:r>
            <a:r>
              <a:rPr lang="en-US" sz="2400" dirty="0">
                <a:solidFill>
                  <a:schemeClr val="dk1"/>
                </a:solidFill>
              </a:rPr>
              <a:t> dan </a:t>
            </a:r>
            <a:r>
              <a:rPr lang="en-US" sz="2400" dirty="0" err="1">
                <a:solidFill>
                  <a:schemeClr val="dk1"/>
                </a:solidFill>
              </a:rPr>
              <a:t>pindah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bekerja</a:t>
            </a:r>
            <a:endParaRPr sz="2400" dirty="0">
              <a:solidFill>
                <a:schemeClr val="dk1"/>
              </a:solidFill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Mengetahui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faktor</a:t>
            </a:r>
            <a:r>
              <a:rPr lang="en-US" sz="2400" dirty="0">
                <a:solidFill>
                  <a:schemeClr val="dk1"/>
                </a:solidFill>
              </a:rPr>
              <a:t> - </a:t>
            </a:r>
            <a:r>
              <a:rPr lang="en-US" sz="2400" dirty="0" err="1">
                <a:solidFill>
                  <a:schemeClr val="dk1"/>
                </a:solidFill>
              </a:rPr>
              <a:t>faktor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mempengaruhi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keputusan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calon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karyawan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lanjut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bekerja</a:t>
            </a:r>
            <a:r>
              <a:rPr lang="en-US" sz="2400" dirty="0">
                <a:solidFill>
                  <a:schemeClr val="dk1"/>
                </a:solidFill>
              </a:rPr>
              <a:t> / </a:t>
            </a:r>
            <a:r>
              <a:rPr lang="en-US" sz="2400" dirty="0" err="1">
                <a:solidFill>
                  <a:schemeClr val="dk1"/>
                </a:solidFill>
              </a:rPr>
              <a:t>tidak</a:t>
            </a:r>
            <a:r>
              <a:rPr lang="en-US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61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319E0BB1-9207-4847-B353-57B3D096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4951"/>
            <a:ext cx="7614164" cy="453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99EA0-E4C3-4CFB-91D5-9027308B0956}"/>
              </a:ext>
            </a:extLst>
          </p:cNvPr>
          <p:cNvSpPr txBox="1"/>
          <p:nvPr/>
        </p:nvSpPr>
        <p:spPr>
          <a:xfrm>
            <a:off x="492381" y="3803595"/>
            <a:ext cx="84201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sym typeface="Arial"/>
              </a:rPr>
              <a:t>DATA</a:t>
            </a:r>
            <a:r>
              <a:rPr lang="en-US" sz="8800" b="1" dirty="0">
                <a:solidFill>
                  <a:schemeClr val="dk1"/>
                </a:solidFill>
                <a:sym typeface="Arial"/>
              </a:rPr>
              <a:t> UNDERSTANDING</a:t>
            </a:r>
            <a:endParaRPr lang="en-ID" sz="8800" dirty="0"/>
          </a:p>
        </p:txBody>
      </p:sp>
    </p:spTree>
    <p:extLst>
      <p:ext uri="{BB962C8B-B14F-4D97-AF65-F5344CB8AC3E}">
        <p14:creationId xmlns:p14="http://schemas.microsoft.com/office/powerpoint/2010/main" val="1719045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4883B9-F017-441E-B17A-2B37A07827E0}"/>
              </a:ext>
            </a:extLst>
          </p:cNvPr>
          <p:cNvSpPr/>
          <p:nvPr/>
        </p:nvSpPr>
        <p:spPr>
          <a:xfrm>
            <a:off x="8610464" y="2054875"/>
            <a:ext cx="2204727" cy="29648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99E20-6E6D-48D7-857A-D2C592D32A73}"/>
              </a:ext>
            </a:extLst>
          </p:cNvPr>
          <p:cNvSpPr/>
          <p:nvPr/>
        </p:nvSpPr>
        <p:spPr>
          <a:xfrm>
            <a:off x="6196005" y="2054875"/>
            <a:ext cx="2204727" cy="29648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94719-CA80-4807-8D60-3988510F8F09}"/>
              </a:ext>
            </a:extLst>
          </p:cNvPr>
          <p:cNvSpPr/>
          <p:nvPr/>
        </p:nvSpPr>
        <p:spPr>
          <a:xfrm>
            <a:off x="3776885" y="2054875"/>
            <a:ext cx="2204727" cy="29648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462A8C-A63D-4D08-BC5C-3763A074FE09}"/>
              </a:ext>
            </a:extLst>
          </p:cNvPr>
          <p:cNvSpPr/>
          <p:nvPr/>
        </p:nvSpPr>
        <p:spPr>
          <a:xfrm>
            <a:off x="1343887" y="2054875"/>
            <a:ext cx="2204727" cy="2964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4B1D0-5F13-44D9-8032-5EE39CAA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OUR </a:t>
            </a:r>
            <a:r>
              <a:rPr lang="en-US" sz="6000" b="1" dirty="0">
                <a:solidFill>
                  <a:schemeClr val="accent5"/>
                </a:solidFill>
                <a:latin typeface="+mn-lt"/>
              </a:rPr>
              <a:t>TEAM</a:t>
            </a:r>
            <a:r>
              <a:rPr lang="en-US" sz="6000" b="1" dirty="0">
                <a:latin typeface="+mn-lt"/>
              </a:rPr>
              <a:t> LAYOUT</a:t>
            </a:r>
            <a:endParaRPr lang="en-ID" sz="6000" b="1" dirty="0">
              <a:latin typeface="+mn-lt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CCF1089-0883-4BA2-AC53-F5C74C6602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>
            <a:fillRect/>
          </a:stretch>
        </p:blipFill>
        <p:spPr>
          <a:xfrm>
            <a:off x="1468438" y="2178844"/>
            <a:ext cx="1979612" cy="1979612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33C41AF8-4276-464D-B5D1-0F02E21673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9376" y="2174082"/>
            <a:ext cx="1979613" cy="1979613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5B1EFCE-6EFE-4561-9894-77916ED3DD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1786"/>
          <a:stretch>
            <a:fillRect/>
          </a:stretch>
        </p:blipFill>
        <p:spPr>
          <a:xfrm>
            <a:off x="6292851" y="2178844"/>
            <a:ext cx="1979613" cy="1979612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8B8019E1-026F-4DDE-83AE-6BC1B7CF11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7"/>
          <a:stretch>
            <a:fillRect/>
          </a:stretch>
        </p:blipFill>
        <p:spPr>
          <a:xfrm>
            <a:off x="8715375" y="2178844"/>
            <a:ext cx="1981200" cy="197961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0AEEC7-52DA-46E3-A70B-1C78C72B4286}"/>
              </a:ext>
            </a:extLst>
          </p:cNvPr>
          <p:cNvSpPr/>
          <p:nvPr/>
        </p:nvSpPr>
        <p:spPr>
          <a:xfrm>
            <a:off x="374073" y="489311"/>
            <a:ext cx="11485418" cy="6248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07;p24">
            <a:extLst>
              <a:ext uri="{FF2B5EF4-FFF2-40B4-BE49-F238E27FC236}">
                <a16:creationId xmlns:a16="http://schemas.microsoft.com/office/drawing/2014/main" id="{3DF0D390-218B-4BC7-9CA0-C591F8CE764C}"/>
              </a:ext>
            </a:extLst>
          </p:cNvPr>
          <p:cNvSpPr txBox="1"/>
          <p:nvPr/>
        </p:nvSpPr>
        <p:spPr>
          <a:xfrm>
            <a:off x="1529326" y="4475263"/>
            <a:ext cx="1833846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b="1" dirty="0" err="1">
                <a:ea typeface="Arial"/>
                <a:cs typeface="Arial"/>
                <a:sym typeface="Arial"/>
              </a:rPr>
              <a:t>Kresensia</a:t>
            </a:r>
            <a:r>
              <a:rPr lang="en-US" b="1" dirty="0">
                <a:ea typeface="Arial"/>
                <a:cs typeface="Arial"/>
                <a:sym typeface="Arial"/>
              </a:rPr>
              <a:t> Katrin </a:t>
            </a:r>
            <a:endParaRPr dirty="0"/>
          </a:p>
          <a:p>
            <a:pPr algn="ctr">
              <a:spcBef>
                <a:spcPts val="280"/>
              </a:spcBef>
              <a:buClr>
                <a:schemeClr val="lt1"/>
              </a:buClr>
              <a:buSzPts val="1400"/>
            </a:pPr>
            <a:r>
              <a:rPr lang="en-US" b="1" dirty="0" err="1">
                <a:ea typeface="Arial"/>
                <a:cs typeface="Arial"/>
                <a:sym typeface="Arial"/>
              </a:rPr>
              <a:t>Rianty</a:t>
            </a:r>
            <a:endParaRPr b="1" dirty="0">
              <a:ea typeface="Arial"/>
              <a:cs typeface="Arial"/>
              <a:sym typeface="Arial"/>
            </a:endParaRPr>
          </a:p>
        </p:txBody>
      </p:sp>
      <p:sp>
        <p:nvSpPr>
          <p:cNvPr id="13" name="Google Shape;108;p24">
            <a:extLst>
              <a:ext uri="{FF2B5EF4-FFF2-40B4-BE49-F238E27FC236}">
                <a16:creationId xmlns:a16="http://schemas.microsoft.com/office/drawing/2014/main" id="{39B93280-4D61-446D-B7DF-13262D896761}"/>
              </a:ext>
            </a:extLst>
          </p:cNvPr>
          <p:cNvSpPr txBox="1"/>
          <p:nvPr/>
        </p:nvSpPr>
        <p:spPr>
          <a:xfrm>
            <a:off x="3980152" y="4475264"/>
            <a:ext cx="1833846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Laila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Samsia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280"/>
              </a:spcBef>
              <a:buClr>
                <a:schemeClr val="lt1"/>
              </a:buClr>
              <a:buSzPts val="1400"/>
            </a:pP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Roathayni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9;p24">
            <a:extLst>
              <a:ext uri="{FF2B5EF4-FFF2-40B4-BE49-F238E27FC236}">
                <a16:creationId xmlns:a16="http://schemas.microsoft.com/office/drawing/2014/main" id="{937F5151-580F-418A-9B8E-C97124385BD6}"/>
              </a:ext>
            </a:extLst>
          </p:cNvPr>
          <p:cNvSpPr txBox="1"/>
          <p:nvPr/>
        </p:nvSpPr>
        <p:spPr>
          <a:xfrm>
            <a:off x="6439112" y="4475262"/>
            <a:ext cx="18339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Maimunah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0;p24">
            <a:extLst>
              <a:ext uri="{FF2B5EF4-FFF2-40B4-BE49-F238E27FC236}">
                <a16:creationId xmlns:a16="http://schemas.microsoft.com/office/drawing/2014/main" id="{0E7903A5-A0F0-45F0-970A-4475E9D698BA}"/>
              </a:ext>
            </a:extLst>
          </p:cNvPr>
          <p:cNvSpPr txBox="1"/>
          <p:nvPr/>
        </p:nvSpPr>
        <p:spPr>
          <a:xfrm>
            <a:off x="8795903" y="4503647"/>
            <a:ext cx="1833846" cy="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Anisa </a:t>
            </a:r>
            <a:endParaRPr dirty="0"/>
          </a:p>
          <a:p>
            <a:pPr algn="ctr">
              <a:spcBef>
                <a:spcPts val="280"/>
              </a:spcBef>
              <a:buClr>
                <a:schemeClr val="lt1"/>
              </a:buClr>
              <a:buSzPts val="1400"/>
            </a:pP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Rachmadani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8DB6E-BE90-483D-8071-83DD9594B6ED}"/>
              </a:ext>
            </a:extLst>
          </p:cNvPr>
          <p:cNvSpPr/>
          <p:nvPr/>
        </p:nvSpPr>
        <p:spPr>
          <a:xfrm>
            <a:off x="1381130" y="5336013"/>
            <a:ext cx="9471304" cy="10806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Faris </a:t>
            </a:r>
            <a:r>
              <a:rPr lang="en-US" sz="4000" dirty="0" err="1">
                <a:solidFill>
                  <a:schemeClr val="tx1"/>
                </a:solidFill>
              </a:rPr>
              <a:t>Rizky</a:t>
            </a:r>
            <a:endParaRPr lang="en-US" sz="4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Mentor </a:t>
            </a:r>
            <a:r>
              <a:rPr lang="en-US" dirty="0" err="1">
                <a:solidFill>
                  <a:schemeClr val="tx1"/>
                </a:solidFill>
              </a:rPr>
              <a:t>Grup</a:t>
            </a:r>
            <a:r>
              <a:rPr lang="en-US" dirty="0">
                <a:solidFill>
                  <a:schemeClr val="tx1"/>
                </a:solidFill>
              </a:rPr>
              <a:t> 4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19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BA5B-68CB-4344-AA2B-DBA01F96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1" y="457487"/>
            <a:ext cx="2687238" cy="2687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3FA2E-3DE6-4374-988B-EBAF0D1C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DATA </a:t>
            </a:r>
            <a:r>
              <a:rPr lang="en-US" sz="6000" b="1" dirty="0">
                <a:solidFill>
                  <a:schemeClr val="accent5"/>
                </a:solidFill>
                <a:latin typeface="+mn-lt"/>
              </a:rPr>
              <a:t>DICTIONARY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515FB0-034B-48BB-852A-45E3E17F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46992"/>
              </p:ext>
            </p:extLst>
          </p:nvPr>
        </p:nvGraphicFramePr>
        <p:xfrm>
          <a:off x="3113613" y="2238692"/>
          <a:ext cx="7134579" cy="430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3005">
                  <a:extLst>
                    <a:ext uri="{9D8B030D-6E8A-4147-A177-3AD203B41FA5}">
                      <a16:colId xmlns:a16="http://schemas.microsoft.com/office/drawing/2014/main" val="1718393560"/>
                    </a:ext>
                  </a:extLst>
                </a:gridCol>
                <a:gridCol w="3216284">
                  <a:extLst>
                    <a:ext uri="{9D8B030D-6E8A-4147-A177-3AD203B41FA5}">
                      <a16:colId xmlns:a16="http://schemas.microsoft.com/office/drawing/2014/main" val="390146189"/>
                    </a:ext>
                  </a:extLst>
                </a:gridCol>
                <a:gridCol w="1535290">
                  <a:extLst>
                    <a:ext uri="{9D8B030D-6E8A-4147-A177-3AD203B41FA5}">
                      <a16:colId xmlns:a16="http://schemas.microsoft.com/office/drawing/2014/main" val="2838329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2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enrollment_id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ID </a:t>
                      </a:r>
                      <a:r>
                        <a:rPr lang="en-US" dirty="0" err="1"/>
                        <a:t>Unik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Integer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291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City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Kode Kota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Object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239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City Development Index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Indeks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Pengembangan</a:t>
                      </a:r>
                      <a:r>
                        <a:rPr lang="en-US" dirty="0"/>
                        <a:t> Kota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Float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160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Gender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Jenis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Kelamin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Object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4710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relevant_experience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Pengalaman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relevan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Object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3891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enrolled_university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Tipe</a:t>
                      </a:r>
                      <a:r>
                        <a:rPr lang="en-US" dirty="0"/>
                        <a:t> Universitas yang </a:t>
                      </a:r>
                      <a:r>
                        <a:rPr lang="en-US" dirty="0" err="1"/>
                        <a:t>diikuti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121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education_level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Tingkat Pendidikan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4159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major_discipline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Jurusan</a:t>
                      </a:r>
                      <a:r>
                        <a:rPr lang="en-US" dirty="0"/>
                        <a:t> Pendidikan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414013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DAF68E-2AA4-4C19-935B-509931B3075A}"/>
              </a:ext>
            </a:extLst>
          </p:cNvPr>
          <p:cNvSpPr txBox="1"/>
          <p:nvPr/>
        </p:nvSpPr>
        <p:spPr>
          <a:xfrm>
            <a:off x="4803611" y="1843085"/>
            <a:ext cx="375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Tabel1. Data Dictionary(Mobius,2020)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7923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8F691-BAAD-494A-89FA-889FC2415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1" y="457487"/>
            <a:ext cx="2687238" cy="268723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95043F-CF4E-4050-9F5C-42D5BB061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58245"/>
              </p:ext>
            </p:extLst>
          </p:nvPr>
        </p:nvGraphicFramePr>
        <p:xfrm>
          <a:off x="3151129" y="1420310"/>
          <a:ext cx="7799128" cy="4618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718393560"/>
                    </a:ext>
                  </a:extLst>
                </a:gridCol>
                <a:gridCol w="4746619">
                  <a:extLst>
                    <a:ext uri="{9D8B030D-6E8A-4147-A177-3AD203B41FA5}">
                      <a16:colId xmlns:a16="http://schemas.microsoft.com/office/drawing/2014/main" val="390146189"/>
                    </a:ext>
                  </a:extLst>
                </a:gridCol>
                <a:gridCol w="1489947">
                  <a:extLst>
                    <a:ext uri="{9D8B030D-6E8A-4147-A177-3AD203B41FA5}">
                      <a16:colId xmlns:a16="http://schemas.microsoft.com/office/drawing/2014/main" val="2838329808"/>
                    </a:ext>
                  </a:extLst>
                </a:gridCol>
              </a:tblGrid>
              <a:tr h="445038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23535"/>
                  </a:ext>
                </a:extLst>
              </a:tr>
              <a:tr h="5486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experience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pengalaman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Object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23996481"/>
                  </a:ext>
                </a:extLst>
              </a:tr>
              <a:tr h="8778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company_size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karyawan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perusahaan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terakhir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karyawan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1609621"/>
                  </a:ext>
                </a:extLst>
              </a:tr>
              <a:tr h="5486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</a:rPr>
                        <a:t>company_type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Tipe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perusahaan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terakhir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47102607"/>
                  </a:ext>
                </a:extLst>
              </a:tr>
              <a:tr h="8090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lastnewjob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Perbedaan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antara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pekerjaan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sebelumnya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pekerjaan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Object</a:t>
                      </a:r>
                      <a:endParaRPr lang="en-U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38916550"/>
                  </a:ext>
                </a:extLst>
              </a:tr>
              <a:tr h="5114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training_hours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waktu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menyelesaikan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pelatihan</a:t>
                      </a:r>
                      <a:r>
                        <a:rPr lang="en-US" dirty="0"/>
                        <a:t>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Integer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99791251"/>
                  </a:ext>
                </a:extLst>
              </a:tr>
              <a:tr h="8778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Target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0 - Not looking for job change</a:t>
                      </a:r>
                      <a:br>
                        <a:rPr lang="en-US" dirty="0"/>
                      </a:br>
                      <a:r>
                        <a:rPr lang="en-US" dirty="0"/>
                        <a:t>1 - Looking for job change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</a:rPr>
                        <a:t>Integer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20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46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5EF90-C3AB-4088-A3B5-A4DD19DB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9129"/>
          <a:stretch/>
        </p:blipFill>
        <p:spPr>
          <a:xfrm>
            <a:off x="621046" y="415746"/>
            <a:ext cx="2907832" cy="2358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E07B6F-C1FD-4DD4-92C2-830A6E26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963" y="912459"/>
            <a:ext cx="10515600" cy="1391534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DATA </a:t>
            </a:r>
            <a:r>
              <a:rPr lang="en-US" sz="6000" b="1" dirty="0">
                <a:solidFill>
                  <a:schemeClr val="accent5"/>
                </a:solidFill>
                <a:latin typeface="+mn-lt"/>
              </a:rPr>
              <a:t>INFORMATION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D4D0-CE54-4E2A-AC91-54159F96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518"/>
            <a:ext cx="4304746" cy="35282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3C528C3-5412-4513-BE88-47C08DA464FA}"/>
              </a:ext>
            </a:extLst>
          </p:cNvPr>
          <p:cNvCxnSpPr>
            <a:cxnSpLocks/>
          </p:cNvCxnSpPr>
          <p:nvPr/>
        </p:nvCxnSpPr>
        <p:spPr>
          <a:xfrm>
            <a:off x="3879274" y="3211146"/>
            <a:ext cx="2826327" cy="18010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7849A3D-EB91-466D-9A40-42D5024DDA6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111893" y="5181304"/>
            <a:ext cx="2482870" cy="11055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36273E-F92C-44C6-956A-E2B0AF9C8C4E}"/>
              </a:ext>
            </a:extLst>
          </p:cNvPr>
          <p:cNvSpPr/>
          <p:nvPr/>
        </p:nvSpPr>
        <p:spPr>
          <a:xfrm>
            <a:off x="6705600" y="2971503"/>
            <a:ext cx="4585854" cy="8394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</a:rPr>
              <a:t>Terdiri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dari</a:t>
            </a:r>
            <a:r>
              <a:rPr lang="en-US" sz="2800" dirty="0">
                <a:solidFill>
                  <a:schemeClr val="tx1"/>
                </a:solidFill>
              </a:rPr>
              <a:t> 19158 baris dan 14 </a:t>
            </a:r>
            <a:r>
              <a:rPr lang="en-US" sz="2800" dirty="0" err="1">
                <a:solidFill>
                  <a:schemeClr val="tx1"/>
                </a:solidFill>
              </a:rPr>
              <a:t>kolom</a:t>
            </a:r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F3EED9-47F9-416F-A9BB-F194B24A8DF7}"/>
              </a:ext>
            </a:extLst>
          </p:cNvPr>
          <p:cNvSpPr/>
          <p:nvPr/>
        </p:nvSpPr>
        <p:spPr>
          <a:xfrm>
            <a:off x="6594764" y="4495503"/>
            <a:ext cx="3048001" cy="13716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</a:rPr>
              <a:t>Terdiri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dari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4 data </a:t>
            </a:r>
            <a:r>
              <a:rPr lang="en-US" sz="2800" dirty="0" err="1">
                <a:solidFill>
                  <a:schemeClr val="tx1"/>
                </a:solidFill>
              </a:rPr>
              <a:t>numerik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10 data </a:t>
            </a:r>
            <a:r>
              <a:rPr lang="en-US" sz="2800" dirty="0" err="1">
                <a:solidFill>
                  <a:schemeClr val="tx1"/>
                </a:solidFill>
              </a:rPr>
              <a:t>kategorik</a:t>
            </a:r>
            <a:endParaRPr lang="en-ID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40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8AC853-F757-4C62-8A6C-D3CCC5B81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1"/>
          <a:stretch/>
        </p:blipFill>
        <p:spPr>
          <a:xfrm>
            <a:off x="681252" y="414532"/>
            <a:ext cx="1880973" cy="2500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31014-1BDC-435C-8D41-B8363B96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2482731"/>
            <a:ext cx="7067550" cy="1866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7CE79-9B3C-4F0C-8261-DD39CF9C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872" y="4590256"/>
            <a:ext cx="4257675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2D86B6-EB94-48F0-B0FB-B9474DDD6B91}"/>
              </a:ext>
            </a:extLst>
          </p:cNvPr>
          <p:cNvSpPr txBox="1">
            <a:spLocks/>
          </p:cNvSpPr>
          <p:nvPr/>
        </p:nvSpPr>
        <p:spPr>
          <a:xfrm>
            <a:off x="1001388" y="1222489"/>
            <a:ext cx="11443854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QUICK-REVIEW</a:t>
            </a:r>
            <a:r>
              <a:rPr lang="en-US" sz="6000" b="1" dirty="0">
                <a:latin typeface="+mn-lt"/>
              </a:rPr>
              <a:t> DATA</a:t>
            </a:r>
            <a:endParaRPr lang="en-ID" sz="6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250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27BD0-7C26-4F19-AD74-862923D4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8" y="510883"/>
            <a:ext cx="2712688" cy="2712688"/>
          </a:xfrm>
          <a:prstGeom prst="rect">
            <a:avLst/>
          </a:prstGeom>
        </p:spPr>
      </p:pic>
      <p:pic>
        <p:nvPicPr>
          <p:cNvPr id="3" name="Google Shape;213;p36">
            <a:extLst>
              <a:ext uri="{FF2B5EF4-FFF2-40B4-BE49-F238E27FC236}">
                <a16:creationId xmlns:a16="http://schemas.microsoft.com/office/drawing/2014/main" id="{14F9C587-10D8-4673-BE7E-D80D03DE8E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160"/>
          <a:stretch/>
        </p:blipFill>
        <p:spPr>
          <a:xfrm>
            <a:off x="2771937" y="2899117"/>
            <a:ext cx="6648126" cy="33266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" name="Google Shape;212;p36">
            <a:extLst>
              <a:ext uri="{FF2B5EF4-FFF2-40B4-BE49-F238E27FC236}">
                <a16:creationId xmlns:a16="http://schemas.microsoft.com/office/drawing/2014/main" id="{329EA01B-686A-417E-9D87-D15D7498D29D}"/>
              </a:ext>
            </a:extLst>
          </p:cNvPr>
          <p:cNvSpPr txBox="1">
            <a:spLocks/>
          </p:cNvSpPr>
          <p:nvPr/>
        </p:nvSpPr>
        <p:spPr>
          <a:xfrm>
            <a:off x="1793800" y="1289807"/>
            <a:ext cx="9144000" cy="884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 b="1" dirty="0">
                <a:solidFill>
                  <a:schemeClr val="accent5"/>
                </a:solidFill>
                <a:latin typeface="+mn-lt"/>
                <a:ea typeface="Montserrat"/>
                <a:cs typeface="Montserrat"/>
                <a:sym typeface="Montserrat"/>
              </a:rPr>
              <a:t>STATISTICAL </a:t>
            </a:r>
            <a:r>
              <a:rPr lang="en-US" sz="6000" b="1" dirty="0">
                <a:latin typeface="+mn-lt"/>
                <a:ea typeface="Montserrat"/>
                <a:cs typeface="Montserrat"/>
                <a:sym typeface="Montserra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59924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A3FD92-8D87-48C6-93B2-478CCA726985}"/>
              </a:ext>
            </a:extLst>
          </p:cNvPr>
          <p:cNvSpPr/>
          <p:nvPr/>
        </p:nvSpPr>
        <p:spPr>
          <a:xfrm>
            <a:off x="2711080" y="4938731"/>
            <a:ext cx="7274893" cy="700088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A02C179-9EE1-48E4-8153-36F1C0037062}"/>
              </a:ext>
            </a:extLst>
          </p:cNvPr>
          <p:cNvSpPr/>
          <p:nvPr/>
        </p:nvSpPr>
        <p:spPr>
          <a:xfrm>
            <a:off x="2711081" y="4001318"/>
            <a:ext cx="7274893" cy="70008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277E4C-DD55-44C9-9399-6FC848C2D7C5}"/>
              </a:ext>
            </a:extLst>
          </p:cNvPr>
          <p:cNvSpPr/>
          <p:nvPr/>
        </p:nvSpPr>
        <p:spPr>
          <a:xfrm>
            <a:off x="2715768" y="3042031"/>
            <a:ext cx="7274893" cy="700088"/>
          </a:xfrm>
          <a:prstGeom prst="roundRect">
            <a:avLst/>
          </a:prstGeom>
          <a:solidFill>
            <a:srgbClr val="FFFF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B5FEC8-E015-44DA-950F-5C499AE17AF8}"/>
              </a:ext>
            </a:extLst>
          </p:cNvPr>
          <p:cNvSpPr/>
          <p:nvPr/>
        </p:nvSpPr>
        <p:spPr>
          <a:xfrm>
            <a:off x="2711081" y="2095735"/>
            <a:ext cx="7274893" cy="700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22DB-3358-4A3C-9022-27F1C0C6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OUTLINE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Arrow: Chevron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5153FE6-A377-4BF2-B3EB-62ECC1CEB72D}"/>
              </a:ext>
            </a:extLst>
          </p:cNvPr>
          <p:cNvSpPr/>
          <p:nvPr/>
        </p:nvSpPr>
        <p:spPr>
          <a:xfrm rot="5400000">
            <a:off x="1844945" y="2217810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139;p25">
            <a:extLst>
              <a:ext uri="{FF2B5EF4-FFF2-40B4-BE49-F238E27FC236}">
                <a16:creationId xmlns:a16="http://schemas.microsoft.com/office/drawing/2014/main" id="{52A085D0-359A-4B7F-87FF-3EABBA14F4ED}"/>
              </a:ext>
            </a:extLst>
          </p:cNvPr>
          <p:cNvSpPr/>
          <p:nvPr/>
        </p:nvSpPr>
        <p:spPr>
          <a:xfrm rot="18900000">
            <a:off x="2276784" y="2478737"/>
            <a:ext cx="205364" cy="518217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1;p25">
            <a:extLst>
              <a:ext uri="{FF2B5EF4-FFF2-40B4-BE49-F238E27FC236}">
                <a16:creationId xmlns:a16="http://schemas.microsoft.com/office/drawing/2014/main" id="{8DD04876-2676-49CA-B4BB-7D58692D9FDA}"/>
              </a:ext>
            </a:extLst>
          </p:cNvPr>
          <p:cNvSpPr txBox="1"/>
          <p:nvPr/>
        </p:nvSpPr>
        <p:spPr>
          <a:xfrm>
            <a:off x="2813008" y="2114916"/>
            <a:ext cx="28974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</a:p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Chevron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D72F803-6B42-4707-8FA4-74AB2C7ECD1F}"/>
              </a:ext>
            </a:extLst>
          </p:cNvPr>
          <p:cNvSpPr/>
          <p:nvPr/>
        </p:nvSpPr>
        <p:spPr>
          <a:xfrm rot="5400000">
            <a:off x="1839466" y="3185656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21;p25">
            <a:extLst>
              <a:ext uri="{FF2B5EF4-FFF2-40B4-BE49-F238E27FC236}">
                <a16:creationId xmlns:a16="http://schemas.microsoft.com/office/drawing/2014/main" id="{ABBD9C6F-F4D0-4437-ABD1-98CFE3BBF3A7}"/>
              </a:ext>
            </a:extLst>
          </p:cNvPr>
          <p:cNvSpPr txBox="1"/>
          <p:nvPr/>
        </p:nvSpPr>
        <p:spPr>
          <a:xfrm>
            <a:off x="2805630" y="3050778"/>
            <a:ext cx="31122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Preprocessing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140;p25">
            <a:extLst>
              <a:ext uri="{FF2B5EF4-FFF2-40B4-BE49-F238E27FC236}">
                <a16:creationId xmlns:a16="http://schemas.microsoft.com/office/drawing/2014/main" id="{2365A9B4-F10D-4272-BFD8-167EF505961F}"/>
              </a:ext>
            </a:extLst>
          </p:cNvPr>
          <p:cNvSpPr/>
          <p:nvPr/>
        </p:nvSpPr>
        <p:spPr>
          <a:xfrm>
            <a:off x="2201340" y="3398344"/>
            <a:ext cx="429148" cy="486092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rrow: Chevron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3CAB6B-E339-4ABC-A47F-474F3E5EAD93}"/>
              </a:ext>
            </a:extLst>
          </p:cNvPr>
          <p:cNvSpPr/>
          <p:nvPr/>
        </p:nvSpPr>
        <p:spPr>
          <a:xfrm rot="5400000">
            <a:off x="1844945" y="4117674"/>
            <a:ext cx="1080000" cy="838800"/>
          </a:xfrm>
          <a:prstGeom prst="chevron">
            <a:avLst>
              <a:gd name="adj" fmla="val 4449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oogle Shape;141;p25" descr="Playbook">
            <a:extLst>
              <a:ext uri="{FF2B5EF4-FFF2-40B4-BE49-F238E27FC236}">
                <a16:creationId xmlns:a16="http://schemas.microsoft.com/office/drawing/2014/main" id="{BA3A99A4-8BC2-44ED-954E-8097C12133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7" y="4295635"/>
            <a:ext cx="642177" cy="6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1;p25">
            <a:extLst>
              <a:ext uri="{FF2B5EF4-FFF2-40B4-BE49-F238E27FC236}">
                <a16:creationId xmlns:a16="http://schemas.microsoft.com/office/drawing/2014/main" id="{A83539CF-15AB-40B9-A8B5-20D7C5BCAABF}"/>
              </a:ext>
            </a:extLst>
          </p:cNvPr>
          <p:cNvSpPr txBox="1"/>
          <p:nvPr/>
        </p:nvSpPr>
        <p:spPr>
          <a:xfrm>
            <a:off x="2821242" y="4017011"/>
            <a:ext cx="1976296" cy="65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Evaluate Model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21;p25">
            <a:extLst>
              <a:ext uri="{FF2B5EF4-FFF2-40B4-BE49-F238E27FC236}">
                <a16:creationId xmlns:a16="http://schemas.microsoft.com/office/drawing/2014/main" id="{64526D49-6AEB-44C2-BFA4-3C4CF0C3BE2B}"/>
              </a:ext>
            </a:extLst>
          </p:cNvPr>
          <p:cNvSpPr txBox="1"/>
          <p:nvPr/>
        </p:nvSpPr>
        <p:spPr>
          <a:xfrm>
            <a:off x="2804345" y="4956361"/>
            <a:ext cx="1976296" cy="65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Tune-in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Finalization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Arrow: Chevron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34BED22-9D35-481F-BDE4-65D51D2AAED0}"/>
              </a:ext>
            </a:extLst>
          </p:cNvPr>
          <p:cNvSpPr/>
          <p:nvPr/>
        </p:nvSpPr>
        <p:spPr>
          <a:xfrm rot="5400000">
            <a:off x="1853607" y="5047282"/>
            <a:ext cx="1080000" cy="838800"/>
          </a:xfrm>
          <a:prstGeom prst="chevron">
            <a:avLst>
              <a:gd name="adj" fmla="val 44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Graphic 33" descr="Presentation with media">
            <a:extLst>
              <a:ext uri="{FF2B5EF4-FFF2-40B4-BE49-F238E27FC236}">
                <a16:creationId xmlns:a16="http://schemas.microsoft.com/office/drawing/2014/main" id="{2248EA52-FFD6-42D7-8FCE-FF177C7E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1096" y="5228067"/>
            <a:ext cx="665022" cy="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5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8ED7-DC9C-4679-BFA4-4A1F4EAE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64" y="4728801"/>
            <a:ext cx="10515600" cy="1630364"/>
          </a:xfrm>
        </p:spPr>
        <p:txBody>
          <a:bodyPr>
            <a:noAutofit/>
          </a:bodyPr>
          <a:lstStyle/>
          <a:p>
            <a:pPr algn="r"/>
            <a:r>
              <a:rPr lang="en-US" sz="8800" b="1" dirty="0">
                <a:solidFill>
                  <a:schemeClr val="accent5"/>
                </a:solidFill>
                <a:latin typeface="+mn-lt"/>
              </a:rPr>
              <a:t>EXPLORATORY</a:t>
            </a:r>
            <a:r>
              <a:rPr lang="en-US" sz="8800" b="1" dirty="0">
                <a:latin typeface="+mn-lt"/>
              </a:rPr>
              <a:t> </a:t>
            </a:r>
            <a:br>
              <a:rPr lang="en-US" sz="8800" b="1" dirty="0">
                <a:latin typeface="+mn-lt"/>
              </a:rPr>
            </a:br>
            <a:r>
              <a:rPr lang="en-US" sz="8800" b="1" dirty="0">
                <a:latin typeface="+mn-lt"/>
              </a:rPr>
              <a:t>DATA ANALYSIS</a:t>
            </a:r>
            <a:endParaRPr lang="en-ID" sz="88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85550-7C49-4900-B47E-6C2D9C5F1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t="6551" r="9563" b="8787"/>
          <a:stretch/>
        </p:blipFill>
        <p:spPr>
          <a:xfrm>
            <a:off x="0" y="-18120"/>
            <a:ext cx="6202626" cy="52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8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1C1385-BE5E-438D-8AB3-B0116B43B689}"/>
              </a:ext>
            </a:extLst>
          </p:cNvPr>
          <p:cNvSpPr/>
          <p:nvPr/>
        </p:nvSpPr>
        <p:spPr>
          <a:xfrm>
            <a:off x="374073" y="489311"/>
            <a:ext cx="11485418" cy="6248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0B8248-8633-477F-B5B9-545EFEF1DC1E}"/>
              </a:ext>
            </a:extLst>
          </p:cNvPr>
          <p:cNvGrpSpPr/>
          <p:nvPr/>
        </p:nvGrpSpPr>
        <p:grpSpPr>
          <a:xfrm>
            <a:off x="4106016" y="588347"/>
            <a:ext cx="8490730" cy="6121655"/>
            <a:chOff x="5055962" y="1309183"/>
            <a:chExt cx="7202971" cy="47805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160C89-AC28-48B4-9A4C-10BD6D3B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064" y="2734765"/>
              <a:ext cx="2003228" cy="2003228"/>
            </a:xfrm>
            <a:prstGeom prst="rect">
              <a:avLst/>
            </a:prstGeom>
          </p:spPr>
        </p:pic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1D78C0D9-C22D-481D-A52C-7D68F8C782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9744434"/>
                </p:ext>
              </p:extLst>
            </p:nvPr>
          </p:nvGraphicFramePr>
          <p:xfrm>
            <a:off x="5055962" y="1309183"/>
            <a:ext cx="7202971" cy="47805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36F1641-3BF6-44A9-8FE5-AAF278F7CE51}"/>
              </a:ext>
            </a:extLst>
          </p:cNvPr>
          <p:cNvSpPr txBox="1">
            <a:spLocks/>
          </p:cNvSpPr>
          <p:nvPr/>
        </p:nvSpPr>
        <p:spPr>
          <a:xfrm>
            <a:off x="678874" y="1109542"/>
            <a:ext cx="5206999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PERSENTASE KARYAWAN</a:t>
            </a:r>
            <a:br>
              <a:rPr lang="en-US" sz="4800" b="1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PINDAH KERJA</a:t>
            </a:r>
            <a:endParaRPr lang="en-ID" sz="4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F03D9-DC43-4749-A6EC-0209C133EF02}"/>
              </a:ext>
            </a:extLst>
          </p:cNvPr>
          <p:cNvSpPr txBox="1"/>
          <p:nvPr/>
        </p:nvSpPr>
        <p:spPr>
          <a:xfrm>
            <a:off x="678874" y="3955466"/>
            <a:ext cx="46339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pada </a:t>
            </a:r>
            <a:r>
              <a:rPr lang="en-US" dirty="0" err="1"/>
              <a:t>perusahaan-perusahaan</a:t>
            </a:r>
            <a:r>
              <a:rPr lang="en-US" dirty="0"/>
              <a:t> big data dan data </a:t>
            </a:r>
            <a:r>
              <a:rPr lang="en-US" dirty="0" err="1"/>
              <a:t>sains</a:t>
            </a:r>
            <a:endParaRPr lang="en-US" dirty="0"/>
          </a:p>
          <a:p>
            <a:pPr algn="ctr"/>
            <a:r>
              <a:rPr lang="en-ID" sz="4000" b="1" dirty="0">
                <a:solidFill>
                  <a:schemeClr val="accent2"/>
                </a:solidFill>
              </a:rPr>
              <a:t>25% : 4777 orang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FE64D-F746-4093-B574-1517B5F821C3}"/>
              </a:ext>
            </a:extLst>
          </p:cNvPr>
          <p:cNvSpPr txBox="1"/>
          <p:nvPr/>
        </p:nvSpPr>
        <p:spPr>
          <a:xfrm>
            <a:off x="6013616" y="1479935"/>
            <a:ext cx="16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PINDAH</a:t>
            </a:r>
            <a:endParaRPr lang="en-ID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E98D-801F-48A9-B795-3E0BCE26D222}"/>
              </a:ext>
            </a:extLst>
          </p:cNvPr>
          <p:cNvSpPr txBox="1"/>
          <p:nvPr/>
        </p:nvSpPr>
        <p:spPr>
          <a:xfrm>
            <a:off x="8351381" y="6026191"/>
            <a:ext cx="1779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TETAP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4086041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1C1385-BE5E-438D-8AB3-B0116B43B689}"/>
              </a:ext>
            </a:extLst>
          </p:cNvPr>
          <p:cNvSpPr/>
          <p:nvPr/>
        </p:nvSpPr>
        <p:spPr>
          <a:xfrm>
            <a:off x="374073" y="489311"/>
            <a:ext cx="11485418" cy="6248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7A85CA-25C1-4D26-A123-D8064147BB74}"/>
              </a:ext>
            </a:extLst>
          </p:cNvPr>
          <p:cNvSpPr txBox="1">
            <a:spLocks/>
          </p:cNvSpPr>
          <p:nvPr/>
        </p:nvSpPr>
        <p:spPr>
          <a:xfrm>
            <a:off x="617969" y="1005074"/>
            <a:ext cx="573496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INDEKS PEMBANGUNAN KOTA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  <a:b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A1E875-E984-4179-B0BB-75EAA64B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"/>
          <a:stretch/>
        </p:blipFill>
        <p:spPr>
          <a:xfrm>
            <a:off x="6096000" y="2023808"/>
            <a:ext cx="5592739" cy="4713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6D444B-A9B0-47A2-99E7-7E3F7EBEAD79}"/>
              </a:ext>
            </a:extLst>
          </p:cNvPr>
          <p:cNvSpPr txBox="1"/>
          <p:nvPr/>
        </p:nvSpPr>
        <p:spPr>
          <a:xfrm>
            <a:off x="617971" y="4171963"/>
            <a:ext cx="57349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maju</a:t>
            </a:r>
            <a:endParaRPr lang="en-US" dirty="0"/>
          </a:p>
          <a:p>
            <a:pPr algn="ctr"/>
            <a:r>
              <a:rPr lang="en-ID" sz="3200" b="1" dirty="0" err="1">
                <a:solidFill>
                  <a:schemeClr val="accent2"/>
                </a:solidFill>
              </a:rPr>
              <a:t>Indeks</a:t>
            </a:r>
            <a:r>
              <a:rPr lang="en-ID" sz="3200" b="1" dirty="0">
                <a:solidFill>
                  <a:schemeClr val="accent2"/>
                </a:solidFill>
              </a:rPr>
              <a:t> 0,92 : 1127 orang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4DEEB-5D77-448F-B3C5-AE95AF7D2EA0}"/>
              </a:ext>
            </a:extLst>
          </p:cNvPr>
          <p:cNvSpPr txBox="1"/>
          <p:nvPr/>
        </p:nvSpPr>
        <p:spPr>
          <a:xfrm>
            <a:off x="617970" y="5370925"/>
            <a:ext cx="57349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berkembang</a:t>
            </a:r>
            <a:endParaRPr lang="en-US" dirty="0"/>
          </a:p>
          <a:p>
            <a:pPr algn="ctr"/>
            <a:r>
              <a:rPr lang="en-ID" sz="3200" b="1" dirty="0" err="1">
                <a:solidFill>
                  <a:schemeClr val="accent2"/>
                </a:solidFill>
              </a:rPr>
              <a:t>Indeks</a:t>
            </a:r>
            <a:r>
              <a:rPr lang="en-ID" sz="3200" b="1" dirty="0">
                <a:solidFill>
                  <a:schemeClr val="accent2"/>
                </a:solidFill>
              </a:rPr>
              <a:t> 0,62 : 1597 orang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4D640-D652-4E08-99FB-55160417F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/>
          <a:stretch/>
        </p:blipFill>
        <p:spPr>
          <a:xfrm>
            <a:off x="6916206" y="749324"/>
            <a:ext cx="4358281" cy="3146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1C1385-BE5E-438D-8AB3-B0116B43B689}"/>
              </a:ext>
            </a:extLst>
          </p:cNvPr>
          <p:cNvSpPr/>
          <p:nvPr/>
        </p:nvSpPr>
        <p:spPr>
          <a:xfrm>
            <a:off x="374073" y="489311"/>
            <a:ext cx="11485418" cy="6248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7A85CA-25C1-4D26-A123-D8064147BB74}"/>
              </a:ext>
            </a:extLst>
          </p:cNvPr>
          <p:cNvSpPr txBox="1">
            <a:spLocks/>
          </p:cNvSpPr>
          <p:nvPr/>
        </p:nvSpPr>
        <p:spPr>
          <a:xfrm>
            <a:off x="747949" y="749324"/>
            <a:ext cx="5583253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WAKTU PENYELESAIAN TRAINING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67E88F-D963-460C-9883-A004C37FE197}"/>
              </a:ext>
            </a:extLst>
          </p:cNvPr>
          <p:cNvSpPr/>
          <p:nvPr/>
        </p:nvSpPr>
        <p:spPr>
          <a:xfrm>
            <a:off x="7525026" y="2441750"/>
            <a:ext cx="805058" cy="1171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A7B658-C3C4-4CE0-9879-8E5A66EA5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088813"/>
              </p:ext>
            </p:extLst>
          </p:nvPr>
        </p:nvGraphicFramePr>
        <p:xfrm>
          <a:off x="6382997" y="3914252"/>
          <a:ext cx="5240732" cy="274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7B0A314-8876-4EB8-B7D3-A99CAC027C3C}"/>
              </a:ext>
            </a:extLst>
          </p:cNvPr>
          <p:cNvSpPr/>
          <p:nvPr/>
        </p:nvSpPr>
        <p:spPr>
          <a:xfrm flipH="1">
            <a:off x="6893922" y="3161078"/>
            <a:ext cx="541922" cy="753174"/>
          </a:xfrm>
          <a:prstGeom prst="curved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B3F88-7360-46F2-B22C-54755D24C989}"/>
              </a:ext>
            </a:extLst>
          </p:cNvPr>
          <p:cNvSpPr txBox="1"/>
          <p:nvPr/>
        </p:nvSpPr>
        <p:spPr>
          <a:xfrm>
            <a:off x="747949" y="4437006"/>
            <a:ext cx="50225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training</a:t>
            </a:r>
          </a:p>
          <a:p>
            <a:pPr algn="ctr"/>
            <a:r>
              <a:rPr lang="en-ID" sz="4000" b="1" dirty="0">
                <a:solidFill>
                  <a:schemeClr val="accent2"/>
                </a:solidFill>
              </a:rPr>
              <a:t>0-50 Jam: 2604 orang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29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596965-C341-4E16-BD72-F1D14374A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547118"/>
            <a:ext cx="3469751" cy="231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19588-D11C-4F72-887F-6F5B7420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9711"/>
            <a:ext cx="10515600" cy="1391534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5"/>
                </a:solidFill>
                <a:latin typeface="+mn-lt"/>
              </a:rPr>
              <a:t>TIMELINE</a:t>
            </a:r>
            <a:r>
              <a:rPr lang="en-US" sz="6000" b="1" dirty="0">
                <a:latin typeface="+mn-lt"/>
              </a:rPr>
              <a:t> LAYOUT</a:t>
            </a:r>
            <a:endParaRPr lang="en-ID" sz="6000" b="1" dirty="0">
              <a:latin typeface="+mn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EA6B3E-9C03-4CB0-9271-083163DA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95569"/>
              </p:ext>
            </p:extLst>
          </p:nvPr>
        </p:nvGraphicFramePr>
        <p:xfrm>
          <a:off x="983673" y="2016470"/>
          <a:ext cx="10515600" cy="403244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506022002"/>
                    </a:ext>
                  </a:extLst>
                </a:gridCol>
                <a:gridCol w="1877292">
                  <a:extLst>
                    <a:ext uri="{9D8B030D-6E8A-4147-A177-3AD203B41FA5}">
                      <a16:colId xmlns:a16="http://schemas.microsoft.com/office/drawing/2014/main" val="944247191"/>
                    </a:ext>
                  </a:extLst>
                </a:gridCol>
                <a:gridCol w="1925781">
                  <a:extLst>
                    <a:ext uri="{9D8B030D-6E8A-4147-A177-3AD203B41FA5}">
                      <a16:colId xmlns:a16="http://schemas.microsoft.com/office/drawing/2014/main" val="78405050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2560384233"/>
                    </a:ext>
                  </a:extLst>
                </a:gridCol>
                <a:gridCol w="1925781">
                  <a:extLst>
                    <a:ext uri="{9D8B030D-6E8A-4147-A177-3AD203B41FA5}">
                      <a16:colId xmlns:a16="http://schemas.microsoft.com/office/drawing/2014/main" val="2861998268"/>
                    </a:ext>
                  </a:extLst>
                </a:gridCol>
              </a:tblGrid>
              <a:tr h="806489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Week 1</a:t>
                      </a:r>
                      <a:endParaRPr lang="en-ID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Week 2</a:t>
                      </a:r>
                      <a:endParaRPr lang="en-ID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Week 3</a:t>
                      </a:r>
                      <a:endParaRPr lang="en-ID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Week 4</a:t>
                      </a:r>
                      <a:endParaRPr lang="en-ID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744687"/>
                  </a:ext>
                </a:extLst>
              </a:tr>
              <a:tr h="806489">
                <a:tc>
                  <a:txBody>
                    <a:bodyPr/>
                    <a:lstStyle/>
                    <a:p>
                      <a:r>
                        <a:rPr lang="en-US" dirty="0"/>
                        <a:t>Business Understanding</a:t>
                      </a:r>
                    </a:p>
                    <a:p>
                      <a:r>
                        <a:rPr lang="en-US" dirty="0"/>
                        <a:t>Data Understanding</a:t>
                      </a:r>
                      <a:endParaRPr lang="en-ID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7925"/>
                  </a:ext>
                </a:extLst>
              </a:tr>
              <a:tr h="806489">
                <a:tc>
                  <a:txBody>
                    <a:bodyPr/>
                    <a:lstStyle/>
                    <a:p>
                      <a:r>
                        <a:rPr lang="en-US" dirty="0"/>
                        <a:t>Exploratory Data Analysis</a:t>
                      </a:r>
                    </a:p>
                    <a:p>
                      <a:r>
                        <a:rPr lang="en-US" dirty="0"/>
                        <a:t>Preprocessing</a:t>
                      </a:r>
                      <a:endParaRPr lang="en-ID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46959"/>
                  </a:ext>
                </a:extLst>
              </a:tr>
              <a:tr h="806489"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  <a:p>
                      <a:r>
                        <a:rPr lang="en-US" dirty="0"/>
                        <a:t>Evaluate Model</a:t>
                      </a:r>
                      <a:endParaRPr lang="en-ID" dirty="0"/>
                    </a:p>
                  </a:txBody>
                  <a:tcPr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79779"/>
                  </a:ext>
                </a:extLst>
              </a:tr>
              <a:tr h="806489">
                <a:tc>
                  <a:txBody>
                    <a:bodyPr/>
                    <a:lstStyle/>
                    <a:p>
                      <a:r>
                        <a:rPr lang="en-US" dirty="0"/>
                        <a:t>Tune-in</a:t>
                      </a:r>
                    </a:p>
                    <a:p>
                      <a:r>
                        <a:rPr lang="en-US" dirty="0"/>
                        <a:t>Finalization</a:t>
                      </a:r>
                      <a:endParaRPr lang="en-ID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502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1CD29D-B84A-4DC7-A58C-61AF8408F151}"/>
              </a:ext>
            </a:extLst>
          </p:cNvPr>
          <p:cNvSpPr txBox="1"/>
          <p:nvPr/>
        </p:nvSpPr>
        <p:spPr>
          <a:xfrm>
            <a:off x="8506692" y="6266652"/>
            <a:ext cx="28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Start from May 21th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EB0C7-EC56-4114-80BF-8872A343A771}"/>
              </a:ext>
            </a:extLst>
          </p:cNvPr>
          <p:cNvSpPr/>
          <p:nvPr/>
        </p:nvSpPr>
        <p:spPr>
          <a:xfrm>
            <a:off x="374073" y="489311"/>
            <a:ext cx="11485418" cy="6248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BCB7823-720E-4A89-9164-CBE857425267}"/>
              </a:ext>
            </a:extLst>
          </p:cNvPr>
          <p:cNvSpPr/>
          <p:nvPr/>
        </p:nvSpPr>
        <p:spPr>
          <a:xfrm>
            <a:off x="3823853" y="2858438"/>
            <a:ext cx="1814948" cy="74121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F38B5A9-9F7F-40D2-8E29-D9B2F283E058}"/>
              </a:ext>
            </a:extLst>
          </p:cNvPr>
          <p:cNvSpPr/>
          <p:nvPr/>
        </p:nvSpPr>
        <p:spPr>
          <a:xfrm>
            <a:off x="5694222" y="3665678"/>
            <a:ext cx="1911924" cy="74121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92E248B-4770-4CC7-A584-6543BD193303}"/>
              </a:ext>
            </a:extLst>
          </p:cNvPr>
          <p:cNvSpPr/>
          <p:nvPr/>
        </p:nvSpPr>
        <p:spPr>
          <a:xfrm>
            <a:off x="5694211" y="4446920"/>
            <a:ext cx="3865420" cy="74121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4864D05-007B-48E9-BD28-A31CB3B46F48}"/>
              </a:ext>
            </a:extLst>
          </p:cNvPr>
          <p:cNvSpPr/>
          <p:nvPr/>
        </p:nvSpPr>
        <p:spPr>
          <a:xfrm>
            <a:off x="9615052" y="5255574"/>
            <a:ext cx="1787236" cy="741218"/>
          </a:xfrm>
          <a:prstGeom prst="homePlat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5969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8E7179-BB45-4E37-AB3E-1EC3B18BAE9D}"/>
              </a:ext>
            </a:extLst>
          </p:cNvPr>
          <p:cNvSpPr txBox="1">
            <a:spLocks/>
          </p:cNvSpPr>
          <p:nvPr/>
        </p:nvSpPr>
        <p:spPr>
          <a:xfrm>
            <a:off x="664218" y="668220"/>
            <a:ext cx="5628094" cy="2289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JENIS KELAMIN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PINDAH KERJA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B41A5FC-81AF-41F0-9C4C-FB5896C3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658319"/>
            <a:ext cx="5248490" cy="5248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CFA67-54EF-4092-858A-CB793C82C5B1}"/>
              </a:ext>
            </a:extLst>
          </p:cNvPr>
          <p:cNvSpPr txBox="1"/>
          <p:nvPr/>
        </p:nvSpPr>
        <p:spPr>
          <a:xfrm>
            <a:off x="664218" y="3168769"/>
            <a:ext cx="4711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b="1" dirty="0" err="1"/>
              <a:t>laki-laki</a:t>
            </a:r>
            <a:endParaRPr lang="en-US" b="1" i="1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15,7% : 3012 orang</a:t>
            </a:r>
            <a:endParaRPr lang="en-ID" sz="32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FC55F-5BB1-4932-9630-A0E3267BA761}"/>
              </a:ext>
            </a:extLst>
          </p:cNvPr>
          <p:cNvSpPr txBox="1"/>
          <p:nvPr/>
        </p:nvSpPr>
        <p:spPr>
          <a:xfrm>
            <a:off x="664218" y="4134565"/>
            <a:ext cx="4711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b="1" dirty="0" err="1"/>
              <a:t>perempuan</a:t>
            </a:r>
            <a:endParaRPr lang="en-US" b="1" i="1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1,7% : 326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00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0D232-545C-45A6-9C48-CA73FCD4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2085"/>
            <a:ext cx="5501134" cy="55011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D4297E-875E-43B2-BD12-9E1355D8E804}"/>
              </a:ext>
            </a:extLst>
          </p:cNvPr>
          <p:cNvSpPr txBox="1">
            <a:spLocks/>
          </p:cNvSpPr>
          <p:nvPr/>
        </p:nvSpPr>
        <p:spPr>
          <a:xfrm>
            <a:off x="543913" y="779304"/>
            <a:ext cx="555208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PENGALAMAN RELEVAN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A9FE8-9849-432D-9B3A-2C03A7FE7C48}"/>
              </a:ext>
            </a:extLst>
          </p:cNvPr>
          <p:cNvSpPr txBox="1"/>
          <p:nvPr/>
        </p:nvSpPr>
        <p:spPr>
          <a:xfrm>
            <a:off x="609295" y="3762121"/>
            <a:ext cx="47114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relevan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15,5% : 2961 orang</a:t>
            </a:r>
            <a:endParaRPr lang="en-ID" sz="32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8DF51-3BF2-4789-9E9E-EF982264A11F}"/>
              </a:ext>
            </a:extLst>
          </p:cNvPr>
          <p:cNvSpPr txBox="1"/>
          <p:nvPr/>
        </p:nvSpPr>
        <p:spPr>
          <a:xfrm>
            <a:off x="609295" y="4900894"/>
            <a:ext cx="47114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b="1" dirty="0" err="1"/>
              <a:t>tidak</a:t>
            </a:r>
            <a:r>
              <a:rPr lang="en-US" dirty="0"/>
              <a:t> </a:t>
            </a:r>
            <a:r>
              <a:rPr lang="en-US" dirty="0" err="1"/>
              <a:t>relevan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9,5% : 1816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8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D0118-11CE-4963-89A8-9C592C78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20" y="1379350"/>
            <a:ext cx="5454244" cy="54542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936A28-5D7A-40CE-9551-3D0E62BBF1B3}"/>
              </a:ext>
            </a:extLst>
          </p:cNvPr>
          <p:cNvSpPr txBox="1">
            <a:spLocks/>
          </p:cNvSpPr>
          <p:nvPr/>
        </p:nvSpPr>
        <p:spPr>
          <a:xfrm>
            <a:off x="619596" y="660189"/>
            <a:ext cx="593618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UNIVERSITAS TERDAFTAR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C497B-4CF0-4FC9-B737-86E9DC40E89B}"/>
              </a:ext>
            </a:extLst>
          </p:cNvPr>
          <p:cNvSpPr txBox="1"/>
          <p:nvPr/>
        </p:nvSpPr>
        <p:spPr>
          <a:xfrm>
            <a:off x="619596" y="3855110"/>
            <a:ext cx="53317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universitas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15,2% : 2921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77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6" y="660189"/>
            <a:ext cx="570625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TINGKAT PENDIDIKAN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DC0DA-40D3-4FC6-B256-58F5E4E2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43316"/>
            <a:ext cx="5512680" cy="5512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8903B-58B5-4E73-BD64-78A56B784722}"/>
              </a:ext>
            </a:extLst>
          </p:cNvPr>
          <p:cNvSpPr txBox="1"/>
          <p:nvPr/>
        </p:nvSpPr>
        <p:spPr>
          <a:xfrm>
            <a:off x="619596" y="3731125"/>
            <a:ext cx="4711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i="1" dirty="0"/>
              <a:t>Graduate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16,9% : 3245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5" y="660189"/>
            <a:ext cx="6245899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JURUSAN</a:t>
            </a:r>
            <a:r>
              <a:rPr lang="en-US" sz="5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44942-11CD-4A1A-84BE-CA831C6DF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633" y="1162373"/>
            <a:ext cx="5190772" cy="5190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5C32-5A7C-45D0-8ED9-95CB7A27B3C9}"/>
              </a:ext>
            </a:extLst>
          </p:cNvPr>
          <p:cNvSpPr txBox="1"/>
          <p:nvPr/>
        </p:nvSpPr>
        <p:spPr>
          <a:xfrm>
            <a:off x="619594" y="4074788"/>
            <a:ext cx="59826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, </a:t>
            </a:r>
            <a:r>
              <a:rPr lang="en-US" dirty="0" err="1"/>
              <a:t>Teknologi</a:t>
            </a:r>
            <a:r>
              <a:rPr lang="en-US" dirty="0"/>
              <a:t>, Teknik dan </a:t>
            </a:r>
            <a:r>
              <a:rPr lang="en-US" dirty="0" err="1"/>
              <a:t>Matematika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19,8% : 3791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3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5" y="660189"/>
            <a:ext cx="511138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PENGALAMAN</a:t>
            </a:r>
            <a:r>
              <a:rPr lang="en-US" sz="48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PINDAH KERJA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D2AD5-F046-4BA6-9B22-CD9312A6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95" y="555766"/>
            <a:ext cx="6087779" cy="608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81F37-FF03-41AF-A48C-979A4832E79A}"/>
              </a:ext>
            </a:extLst>
          </p:cNvPr>
          <p:cNvSpPr txBox="1"/>
          <p:nvPr/>
        </p:nvSpPr>
        <p:spPr>
          <a:xfrm>
            <a:off x="619852" y="3753112"/>
            <a:ext cx="54761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didominasi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20 </a:t>
            </a:r>
            <a:r>
              <a:rPr lang="en-US" dirty="0" err="1"/>
              <a:t>tahun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2,6% : 502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21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6" y="660189"/>
            <a:ext cx="646313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UKURAN PERUSAHAAN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B201D-C38F-474D-939C-B1831906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05" y="914400"/>
            <a:ext cx="5915953" cy="5915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7D1C5-3F63-4B2E-B2FA-0348B1E3161F}"/>
              </a:ext>
            </a:extLst>
          </p:cNvPr>
          <p:cNvSpPr txBox="1"/>
          <p:nvPr/>
        </p:nvSpPr>
        <p:spPr>
          <a:xfrm>
            <a:off x="619596" y="4205006"/>
            <a:ext cx="47114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50-99 </a:t>
            </a:r>
            <a:r>
              <a:rPr lang="en-US" dirty="0" err="1"/>
              <a:t>karyawan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2,8% : 545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7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5" y="660189"/>
            <a:ext cx="640113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JENIS PERUSAHAAN 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BC8E3-489D-4EEB-B60C-ECC93404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581" y="1208868"/>
            <a:ext cx="5082283" cy="508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29858-6800-43F3-B86A-290034932164}"/>
              </a:ext>
            </a:extLst>
          </p:cNvPr>
          <p:cNvSpPr txBox="1"/>
          <p:nvPr/>
        </p:nvSpPr>
        <p:spPr>
          <a:xfrm>
            <a:off x="619595" y="4478138"/>
            <a:ext cx="6140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swasta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9,3% : 1775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96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4B6E04-2F65-429C-A770-FEC2E6E0E9D7}"/>
              </a:ext>
            </a:extLst>
          </p:cNvPr>
          <p:cNvSpPr txBox="1">
            <a:spLocks/>
          </p:cNvSpPr>
          <p:nvPr/>
        </p:nvSpPr>
        <p:spPr>
          <a:xfrm>
            <a:off x="619596" y="660189"/>
            <a:ext cx="6416636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RENTANG WAKTU PEKERJAAN TERAKHIR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KARYAWAN PINDAH KERJA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770E-AD2B-4BB9-969C-194C68B0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3" y="1592721"/>
            <a:ext cx="5408085" cy="5408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86230-46CB-4694-8989-AADDF49E746F}"/>
              </a:ext>
            </a:extLst>
          </p:cNvPr>
          <p:cNvSpPr txBox="1"/>
          <p:nvPr/>
        </p:nvSpPr>
        <p:spPr>
          <a:xfrm>
            <a:off x="619596" y="4505675"/>
            <a:ext cx="562622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 </a:t>
            </a:r>
            <a:r>
              <a:rPr lang="en-US" dirty="0" err="1"/>
              <a:t>tahun</a:t>
            </a:r>
            <a:endParaRPr lang="en-US" dirty="0"/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11,1% : 2125 orang</a:t>
            </a:r>
            <a:endParaRPr lang="en-ID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68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EE3A-1712-46B3-B8B8-8F49FBAEC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KORELASI VARIABEL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BCD9C-767A-42BC-972F-8670012D6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8854" r="17361" b="7465"/>
          <a:stretch/>
        </p:blipFill>
        <p:spPr>
          <a:xfrm>
            <a:off x="527086" y="1862181"/>
            <a:ext cx="11137827" cy="488039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801550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A3FD92-8D87-48C6-93B2-478CCA726985}"/>
              </a:ext>
            </a:extLst>
          </p:cNvPr>
          <p:cNvSpPr/>
          <p:nvPr/>
        </p:nvSpPr>
        <p:spPr>
          <a:xfrm>
            <a:off x="2711080" y="4938731"/>
            <a:ext cx="7274893" cy="700088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A02C179-9EE1-48E4-8153-36F1C0037062}"/>
              </a:ext>
            </a:extLst>
          </p:cNvPr>
          <p:cNvSpPr/>
          <p:nvPr/>
        </p:nvSpPr>
        <p:spPr>
          <a:xfrm>
            <a:off x="2711081" y="4001318"/>
            <a:ext cx="7274893" cy="70008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277E4C-DD55-44C9-9399-6FC848C2D7C5}"/>
              </a:ext>
            </a:extLst>
          </p:cNvPr>
          <p:cNvSpPr/>
          <p:nvPr/>
        </p:nvSpPr>
        <p:spPr>
          <a:xfrm>
            <a:off x="2715768" y="3042031"/>
            <a:ext cx="7274893" cy="70008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B5FEC8-E015-44DA-950F-5C499AE17AF8}"/>
              </a:ext>
            </a:extLst>
          </p:cNvPr>
          <p:cNvSpPr/>
          <p:nvPr/>
        </p:nvSpPr>
        <p:spPr>
          <a:xfrm>
            <a:off x="2711081" y="2095735"/>
            <a:ext cx="7274893" cy="700088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22DB-3358-4A3C-9022-27F1C0C6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OUTLINE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Arrow: Chevron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5153FE6-A377-4BF2-B3EB-62ECC1CEB72D}"/>
              </a:ext>
            </a:extLst>
          </p:cNvPr>
          <p:cNvSpPr/>
          <p:nvPr/>
        </p:nvSpPr>
        <p:spPr>
          <a:xfrm rot="5400000">
            <a:off x="1844945" y="2217810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139;p25">
            <a:extLst>
              <a:ext uri="{FF2B5EF4-FFF2-40B4-BE49-F238E27FC236}">
                <a16:creationId xmlns:a16="http://schemas.microsoft.com/office/drawing/2014/main" id="{52A085D0-359A-4B7F-87FF-3EABBA14F4ED}"/>
              </a:ext>
            </a:extLst>
          </p:cNvPr>
          <p:cNvSpPr/>
          <p:nvPr/>
        </p:nvSpPr>
        <p:spPr>
          <a:xfrm rot="18900000">
            <a:off x="2276784" y="2478737"/>
            <a:ext cx="205364" cy="518217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1;p25">
            <a:extLst>
              <a:ext uri="{FF2B5EF4-FFF2-40B4-BE49-F238E27FC236}">
                <a16:creationId xmlns:a16="http://schemas.microsoft.com/office/drawing/2014/main" id="{8DD04876-2676-49CA-B4BB-7D58692D9FDA}"/>
              </a:ext>
            </a:extLst>
          </p:cNvPr>
          <p:cNvSpPr txBox="1"/>
          <p:nvPr/>
        </p:nvSpPr>
        <p:spPr>
          <a:xfrm>
            <a:off x="2813008" y="2114916"/>
            <a:ext cx="28974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</a:p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Chevron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D72F803-6B42-4707-8FA4-74AB2C7ECD1F}"/>
              </a:ext>
            </a:extLst>
          </p:cNvPr>
          <p:cNvSpPr/>
          <p:nvPr/>
        </p:nvSpPr>
        <p:spPr>
          <a:xfrm rot="5400000">
            <a:off x="1839466" y="3185656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21;p25">
            <a:extLst>
              <a:ext uri="{FF2B5EF4-FFF2-40B4-BE49-F238E27FC236}">
                <a16:creationId xmlns:a16="http://schemas.microsoft.com/office/drawing/2014/main" id="{ABBD9C6F-F4D0-4437-ABD1-98CFE3BBF3A7}"/>
              </a:ext>
            </a:extLst>
          </p:cNvPr>
          <p:cNvSpPr txBox="1"/>
          <p:nvPr/>
        </p:nvSpPr>
        <p:spPr>
          <a:xfrm>
            <a:off x="2805630" y="3050778"/>
            <a:ext cx="31122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Preprocessing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140;p25">
            <a:extLst>
              <a:ext uri="{FF2B5EF4-FFF2-40B4-BE49-F238E27FC236}">
                <a16:creationId xmlns:a16="http://schemas.microsoft.com/office/drawing/2014/main" id="{2365A9B4-F10D-4272-BFD8-167EF505961F}"/>
              </a:ext>
            </a:extLst>
          </p:cNvPr>
          <p:cNvSpPr/>
          <p:nvPr/>
        </p:nvSpPr>
        <p:spPr>
          <a:xfrm>
            <a:off x="2201340" y="3398344"/>
            <a:ext cx="429148" cy="486092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rrow: Chevron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3CAB6B-E339-4ABC-A47F-474F3E5EAD93}"/>
              </a:ext>
            </a:extLst>
          </p:cNvPr>
          <p:cNvSpPr/>
          <p:nvPr/>
        </p:nvSpPr>
        <p:spPr>
          <a:xfrm rot="5400000">
            <a:off x="1844945" y="4117674"/>
            <a:ext cx="1080000" cy="838800"/>
          </a:xfrm>
          <a:prstGeom prst="chevron">
            <a:avLst>
              <a:gd name="adj" fmla="val 4449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oogle Shape;141;p25" descr="Playbook">
            <a:extLst>
              <a:ext uri="{FF2B5EF4-FFF2-40B4-BE49-F238E27FC236}">
                <a16:creationId xmlns:a16="http://schemas.microsoft.com/office/drawing/2014/main" id="{BA3A99A4-8BC2-44ED-954E-8097C12133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7" y="4295635"/>
            <a:ext cx="642177" cy="6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1;p25">
            <a:extLst>
              <a:ext uri="{FF2B5EF4-FFF2-40B4-BE49-F238E27FC236}">
                <a16:creationId xmlns:a16="http://schemas.microsoft.com/office/drawing/2014/main" id="{A83539CF-15AB-40B9-A8B5-20D7C5BCAABF}"/>
              </a:ext>
            </a:extLst>
          </p:cNvPr>
          <p:cNvSpPr txBox="1"/>
          <p:nvPr/>
        </p:nvSpPr>
        <p:spPr>
          <a:xfrm>
            <a:off x="2821242" y="4017011"/>
            <a:ext cx="1976296" cy="65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Evaluate Model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21;p25">
            <a:extLst>
              <a:ext uri="{FF2B5EF4-FFF2-40B4-BE49-F238E27FC236}">
                <a16:creationId xmlns:a16="http://schemas.microsoft.com/office/drawing/2014/main" id="{64526D49-6AEB-44C2-BFA4-3C4CF0C3BE2B}"/>
              </a:ext>
            </a:extLst>
          </p:cNvPr>
          <p:cNvSpPr txBox="1"/>
          <p:nvPr/>
        </p:nvSpPr>
        <p:spPr>
          <a:xfrm>
            <a:off x="2804345" y="4956361"/>
            <a:ext cx="1976296" cy="65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Tune-in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Finalization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Arrow: Chevron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34BED22-9D35-481F-BDE4-65D51D2AAED0}"/>
              </a:ext>
            </a:extLst>
          </p:cNvPr>
          <p:cNvSpPr/>
          <p:nvPr/>
        </p:nvSpPr>
        <p:spPr>
          <a:xfrm rot="5400000">
            <a:off x="1853607" y="5047282"/>
            <a:ext cx="1080000" cy="838800"/>
          </a:xfrm>
          <a:prstGeom prst="chevron">
            <a:avLst>
              <a:gd name="adj" fmla="val 44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Graphic 33" descr="Presentation with media">
            <a:extLst>
              <a:ext uri="{FF2B5EF4-FFF2-40B4-BE49-F238E27FC236}">
                <a16:creationId xmlns:a16="http://schemas.microsoft.com/office/drawing/2014/main" id="{2248EA52-FFD6-42D7-8FCE-FF177C7E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1096" y="5228067"/>
            <a:ext cx="665022" cy="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5DFBD-078D-4667-AD37-542557D03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76" y="1549831"/>
            <a:ext cx="6596644" cy="52371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AF1E58-F18B-4893-90E5-34040BD29EB1}"/>
              </a:ext>
            </a:extLst>
          </p:cNvPr>
          <p:cNvSpPr txBox="1">
            <a:spLocks/>
          </p:cNvSpPr>
          <p:nvPr/>
        </p:nvSpPr>
        <p:spPr>
          <a:xfrm>
            <a:off x="682393" y="1116171"/>
            <a:ext cx="10515600" cy="1630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chemeClr val="accent5"/>
                </a:solidFill>
                <a:latin typeface="+mn-lt"/>
              </a:rPr>
              <a:t>PREPROCESSING</a:t>
            </a:r>
            <a:r>
              <a:rPr lang="en-US" sz="8800" b="1" dirty="0">
                <a:latin typeface="+mn-lt"/>
              </a:rPr>
              <a:t> </a:t>
            </a:r>
            <a:br>
              <a:rPr lang="en-US" sz="8800" b="1" dirty="0">
                <a:latin typeface="+mn-lt"/>
              </a:rPr>
            </a:br>
            <a:r>
              <a:rPr lang="en-US" sz="8800" b="1" dirty="0">
                <a:latin typeface="+mn-lt"/>
              </a:rPr>
              <a:t>DATA</a:t>
            </a:r>
            <a:endParaRPr lang="en-ID" sz="8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976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364273E-C9B7-4920-8A1E-2FCA779B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04" y="1863597"/>
            <a:ext cx="3625330" cy="24825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E03A-DC8A-48EA-BA27-CEB2EDD89997}"/>
              </a:ext>
            </a:extLst>
          </p:cNvPr>
          <p:cNvSpPr txBox="1"/>
          <p:nvPr/>
        </p:nvSpPr>
        <p:spPr>
          <a:xfrm>
            <a:off x="5072519" y="4623076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duplikasi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pada data</a:t>
            </a:r>
            <a:endParaRPr lang="en-ID" dirty="0"/>
          </a:p>
          <a:p>
            <a:br>
              <a:rPr lang="en-ID" dirty="0"/>
            </a:br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DABCA4-8317-4A13-9539-5F5AF542EB88}"/>
              </a:ext>
            </a:extLst>
          </p:cNvPr>
          <p:cNvGrpSpPr/>
          <p:nvPr/>
        </p:nvGrpSpPr>
        <p:grpSpPr>
          <a:xfrm>
            <a:off x="675509" y="776606"/>
            <a:ext cx="3645110" cy="5646100"/>
            <a:chOff x="675509" y="605950"/>
            <a:chExt cx="3645110" cy="56461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9517781-952B-4B41-9F0D-7C6440A5D444}"/>
                </a:ext>
              </a:extLst>
            </p:cNvPr>
            <p:cNvSpPr/>
            <p:nvPr/>
          </p:nvSpPr>
          <p:spPr>
            <a:xfrm>
              <a:off x="675509" y="605950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64BEA76-1EF8-41B7-A864-DCA6BA912729}"/>
                </a:ext>
              </a:extLst>
            </p:cNvPr>
            <p:cNvSpPr/>
            <p:nvPr/>
          </p:nvSpPr>
          <p:spPr>
            <a:xfrm>
              <a:off x="675509" y="1432578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358FA24-16FE-48E5-9820-65F577125C7C}"/>
                </a:ext>
              </a:extLst>
            </p:cNvPr>
            <p:cNvSpPr/>
            <p:nvPr/>
          </p:nvSpPr>
          <p:spPr>
            <a:xfrm>
              <a:off x="675509" y="2289646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7F4CF53-621F-4372-9E12-BC475507C43E}"/>
                </a:ext>
              </a:extLst>
            </p:cNvPr>
            <p:cNvSpPr/>
            <p:nvPr/>
          </p:nvSpPr>
          <p:spPr>
            <a:xfrm>
              <a:off x="675509" y="3119103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C95422A-6BD9-4317-82A4-BAD72EDE684A}"/>
                </a:ext>
              </a:extLst>
            </p:cNvPr>
            <p:cNvSpPr/>
            <p:nvPr/>
          </p:nvSpPr>
          <p:spPr>
            <a:xfrm>
              <a:off x="675509" y="394856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6D4948-EF12-4CC5-96BC-439B626CF170}"/>
                </a:ext>
              </a:extLst>
            </p:cNvPr>
            <p:cNvSpPr/>
            <p:nvPr/>
          </p:nvSpPr>
          <p:spPr>
            <a:xfrm>
              <a:off x="675509" y="4778017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F5CB9B-A046-4508-87E3-DA0131A89741}"/>
                </a:ext>
              </a:extLst>
            </p:cNvPr>
            <p:cNvCxnSpPr/>
            <p:nvPr/>
          </p:nvCxnSpPr>
          <p:spPr>
            <a:xfrm>
              <a:off x="2489319" y="1250527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E41313F-A1B4-46B3-A80C-1A44F3F754D1}"/>
                </a:ext>
              </a:extLst>
            </p:cNvPr>
            <p:cNvCxnSpPr/>
            <p:nvPr/>
          </p:nvCxnSpPr>
          <p:spPr>
            <a:xfrm>
              <a:off x="2506809" y="2098391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606180-E218-46DD-9D37-B6756B477F17}"/>
                </a:ext>
              </a:extLst>
            </p:cNvPr>
            <p:cNvCxnSpPr/>
            <p:nvPr/>
          </p:nvCxnSpPr>
          <p:spPr>
            <a:xfrm>
              <a:off x="2506809" y="293422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A53155-A560-414E-B781-DBF70400CC90}"/>
                </a:ext>
              </a:extLst>
            </p:cNvPr>
            <p:cNvCxnSpPr/>
            <p:nvPr/>
          </p:nvCxnSpPr>
          <p:spPr>
            <a:xfrm>
              <a:off x="2506809" y="3763680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0051CE-E4FB-4664-938A-2ABB93C6C297}"/>
                </a:ext>
              </a:extLst>
            </p:cNvPr>
            <p:cNvCxnSpPr/>
            <p:nvPr/>
          </p:nvCxnSpPr>
          <p:spPr>
            <a:xfrm>
              <a:off x="2489319" y="4593138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D8877A-2A53-4864-B191-AE6B89D86476}"/>
                </a:ext>
              </a:extLst>
            </p:cNvPr>
            <p:cNvSpPr/>
            <p:nvPr/>
          </p:nvSpPr>
          <p:spPr>
            <a:xfrm>
              <a:off x="692999" y="5607473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1F9269-7532-4CCC-B9E6-245C0565CEE2}"/>
                </a:ext>
              </a:extLst>
            </p:cNvPr>
            <p:cNvCxnSpPr/>
            <p:nvPr/>
          </p:nvCxnSpPr>
          <p:spPr>
            <a:xfrm>
              <a:off x="2489319" y="542259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685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9BD49A-2738-48FC-A43A-7F0EAC0F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65" y="1098834"/>
            <a:ext cx="3028950" cy="4476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4979E8-C5DF-445A-B201-2BE8A297C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8"/>
          <a:stretch/>
        </p:blipFill>
        <p:spPr bwMode="auto">
          <a:xfrm>
            <a:off x="6223047" y="1830557"/>
            <a:ext cx="3798838" cy="190394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A9D8A93-9969-4EDE-9335-00284797D474}"/>
              </a:ext>
            </a:extLst>
          </p:cNvPr>
          <p:cNvSpPr/>
          <p:nvPr/>
        </p:nvSpPr>
        <p:spPr>
          <a:xfrm rot="5400000">
            <a:off x="7865136" y="3809377"/>
            <a:ext cx="514663" cy="464695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C54DAD0-21F9-4AB0-9BFD-D91142C72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0"/>
          <a:stretch/>
        </p:blipFill>
        <p:spPr bwMode="auto">
          <a:xfrm>
            <a:off x="6311550" y="4390804"/>
            <a:ext cx="3627620" cy="17601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232ABA6-845A-4F84-A40B-4ED62B615EAB}"/>
              </a:ext>
            </a:extLst>
          </p:cNvPr>
          <p:cNvGrpSpPr/>
          <p:nvPr/>
        </p:nvGrpSpPr>
        <p:grpSpPr>
          <a:xfrm>
            <a:off x="551642" y="776545"/>
            <a:ext cx="3645110" cy="5646100"/>
            <a:chOff x="551642" y="605889"/>
            <a:chExt cx="3645110" cy="56461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5E02E95-1594-4B99-9DAD-7A3795F9BA24}"/>
                </a:ext>
              </a:extLst>
            </p:cNvPr>
            <p:cNvSpPr/>
            <p:nvPr/>
          </p:nvSpPr>
          <p:spPr>
            <a:xfrm>
              <a:off x="551642" y="605889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6864B6F-5F19-4E4C-9B53-5FDC97C1E3D2}"/>
                </a:ext>
              </a:extLst>
            </p:cNvPr>
            <p:cNvSpPr/>
            <p:nvPr/>
          </p:nvSpPr>
          <p:spPr>
            <a:xfrm>
              <a:off x="551642" y="1432517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C94F6C9-3E81-40E5-88EE-69B4230D985A}"/>
                </a:ext>
              </a:extLst>
            </p:cNvPr>
            <p:cNvSpPr/>
            <p:nvPr/>
          </p:nvSpPr>
          <p:spPr>
            <a:xfrm>
              <a:off x="551642" y="2289585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0B5827-5BDA-4FA7-A062-5BF909A0FE65}"/>
                </a:ext>
              </a:extLst>
            </p:cNvPr>
            <p:cNvSpPr/>
            <p:nvPr/>
          </p:nvSpPr>
          <p:spPr>
            <a:xfrm>
              <a:off x="551642" y="3119042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3B69354-51E3-4E96-9806-B5E0737278B1}"/>
                </a:ext>
              </a:extLst>
            </p:cNvPr>
            <p:cNvSpPr/>
            <p:nvPr/>
          </p:nvSpPr>
          <p:spPr>
            <a:xfrm>
              <a:off x="551642" y="3948499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CC35855-940C-46BD-8C4D-1640BA0FC723}"/>
                </a:ext>
              </a:extLst>
            </p:cNvPr>
            <p:cNvSpPr/>
            <p:nvPr/>
          </p:nvSpPr>
          <p:spPr>
            <a:xfrm>
              <a:off x="551642" y="4777956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3BAF6BF-997C-41B4-8639-E803525A2DA5}"/>
                </a:ext>
              </a:extLst>
            </p:cNvPr>
            <p:cNvCxnSpPr/>
            <p:nvPr/>
          </p:nvCxnSpPr>
          <p:spPr>
            <a:xfrm>
              <a:off x="2365452" y="1250466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1F5508-B315-4AFD-A1E9-50F9381C1783}"/>
                </a:ext>
              </a:extLst>
            </p:cNvPr>
            <p:cNvCxnSpPr/>
            <p:nvPr/>
          </p:nvCxnSpPr>
          <p:spPr>
            <a:xfrm>
              <a:off x="2382942" y="2098330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0E9DA2-1A19-43B3-9A20-354458DD159D}"/>
                </a:ext>
              </a:extLst>
            </p:cNvPr>
            <p:cNvCxnSpPr/>
            <p:nvPr/>
          </p:nvCxnSpPr>
          <p:spPr>
            <a:xfrm>
              <a:off x="2382942" y="2934163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7255F1-6265-4F1A-8886-0C5ACEE5D4EE}"/>
                </a:ext>
              </a:extLst>
            </p:cNvPr>
            <p:cNvCxnSpPr/>
            <p:nvPr/>
          </p:nvCxnSpPr>
          <p:spPr>
            <a:xfrm>
              <a:off x="2382942" y="3763619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5D69BB5-0AE8-4A84-85C7-401675B76C0B}"/>
                </a:ext>
              </a:extLst>
            </p:cNvPr>
            <p:cNvCxnSpPr/>
            <p:nvPr/>
          </p:nvCxnSpPr>
          <p:spPr>
            <a:xfrm>
              <a:off x="2365452" y="4593077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7796101-9612-425F-AC89-B4EC507B9AEE}"/>
                </a:ext>
              </a:extLst>
            </p:cNvPr>
            <p:cNvSpPr/>
            <p:nvPr/>
          </p:nvSpPr>
          <p:spPr>
            <a:xfrm>
              <a:off x="569132" y="5607412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7274644-989A-4F20-888B-BC389E37E3B6}"/>
                </a:ext>
              </a:extLst>
            </p:cNvPr>
            <p:cNvCxnSpPr/>
            <p:nvPr/>
          </p:nvCxnSpPr>
          <p:spPr>
            <a:xfrm>
              <a:off x="2365452" y="5422533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242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2B4348-5DB2-4FE8-B3AB-4D1175EC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605" y="1421945"/>
            <a:ext cx="5295900" cy="4667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CFC0FE5-C8C5-4A97-8137-C0301A37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76" y="2275187"/>
            <a:ext cx="2724992" cy="277739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772B08F-DBD3-4EE6-85F5-CEBC5470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6" y="2210958"/>
            <a:ext cx="2622138" cy="277739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81CC439-0FA5-4260-86C5-A3199F074984}"/>
              </a:ext>
            </a:extLst>
          </p:cNvPr>
          <p:cNvSpPr/>
          <p:nvPr/>
        </p:nvSpPr>
        <p:spPr>
          <a:xfrm>
            <a:off x="7993378" y="3367309"/>
            <a:ext cx="514663" cy="464695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C48A8-C7DF-4539-A2F8-36D07F60BA09}"/>
              </a:ext>
            </a:extLst>
          </p:cNvPr>
          <p:cNvSpPr/>
          <p:nvPr/>
        </p:nvSpPr>
        <p:spPr>
          <a:xfrm>
            <a:off x="4820894" y="3068027"/>
            <a:ext cx="3062515" cy="464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7E5A0-C657-4881-A704-21596A5D329B}"/>
              </a:ext>
            </a:extLst>
          </p:cNvPr>
          <p:cNvSpPr/>
          <p:nvPr/>
        </p:nvSpPr>
        <p:spPr>
          <a:xfrm>
            <a:off x="8766629" y="3000050"/>
            <a:ext cx="2859314" cy="464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02D8C1-D8B8-408A-A7CB-1D73BFA2DD2F}"/>
              </a:ext>
            </a:extLst>
          </p:cNvPr>
          <p:cNvGrpSpPr/>
          <p:nvPr/>
        </p:nvGrpSpPr>
        <p:grpSpPr>
          <a:xfrm>
            <a:off x="666248" y="719243"/>
            <a:ext cx="3645110" cy="5646100"/>
            <a:chOff x="666248" y="548587"/>
            <a:chExt cx="3645110" cy="56461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DE58817-1719-49A4-A820-0981E46C421A}"/>
                </a:ext>
              </a:extLst>
            </p:cNvPr>
            <p:cNvSpPr/>
            <p:nvPr/>
          </p:nvSpPr>
          <p:spPr>
            <a:xfrm>
              <a:off x="666248" y="548587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515FAC-92EB-40A7-96CF-2E5FA950DBBC}"/>
                </a:ext>
              </a:extLst>
            </p:cNvPr>
            <p:cNvSpPr/>
            <p:nvPr/>
          </p:nvSpPr>
          <p:spPr>
            <a:xfrm>
              <a:off x="666248" y="1375215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156ECD4-D031-49E2-8469-71D9C0C96CA1}"/>
                </a:ext>
              </a:extLst>
            </p:cNvPr>
            <p:cNvSpPr/>
            <p:nvPr/>
          </p:nvSpPr>
          <p:spPr>
            <a:xfrm>
              <a:off x="666248" y="2232283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DA43D0-43AF-4056-BF64-288C9074C9F9}"/>
                </a:ext>
              </a:extLst>
            </p:cNvPr>
            <p:cNvSpPr/>
            <p:nvPr/>
          </p:nvSpPr>
          <p:spPr>
            <a:xfrm>
              <a:off x="666248" y="306174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36F3150-6B48-4281-B17B-7877C88E576A}"/>
                </a:ext>
              </a:extLst>
            </p:cNvPr>
            <p:cNvSpPr/>
            <p:nvPr/>
          </p:nvSpPr>
          <p:spPr>
            <a:xfrm>
              <a:off x="666248" y="3891197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601263B-6723-4AB0-94A7-2FB2C7ACE4AF}"/>
                </a:ext>
              </a:extLst>
            </p:cNvPr>
            <p:cNvSpPr/>
            <p:nvPr/>
          </p:nvSpPr>
          <p:spPr>
            <a:xfrm>
              <a:off x="666248" y="4720654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EFBD32-12EF-44A4-BA4E-D371859CCA92}"/>
                </a:ext>
              </a:extLst>
            </p:cNvPr>
            <p:cNvCxnSpPr/>
            <p:nvPr/>
          </p:nvCxnSpPr>
          <p:spPr>
            <a:xfrm>
              <a:off x="2480058" y="119316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6EDF50-C141-4140-BD50-AE4CE48E5A10}"/>
                </a:ext>
              </a:extLst>
            </p:cNvPr>
            <p:cNvCxnSpPr/>
            <p:nvPr/>
          </p:nvCxnSpPr>
          <p:spPr>
            <a:xfrm>
              <a:off x="2497548" y="2041028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B88BDA-40FC-479A-94E5-8ACA1F9856F5}"/>
                </a:ext>
              </a:extLst>
            </p:cNvPr>
            <p:cNvCxnSpPr/>
            <p:nvPr/>
          </p:nvCxnSpPr>
          <p:spPr>
            <a:xfrm>
              <a:off x="2497548" y="2876861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4056AD-D3B9-4D8A-9BDD-0492EAF656B6}"/>
                </a:ext>
              </a:extLst>
            </p:cNvPr>
            <p:cNvCxnSpPr/>
            <p:nvPr/>
          </p:nvCxnSpPr>
          <p:spPr>
            <a:xfrm>
              <a:off x="2497548" y="3706317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08DAF3-56A3-4033-AB04-99A8C74945A3}"/>
                </a:ext>
              </a:extLst>
            </p:cNvPr>
            <p:cNvCxnSpPr/>
            <p:nvPr/>
          </p:nvCxnSpPr>
          <p:spPr>
            <a:xfrm>
              <a:off x="2480058" y="4535775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7CA136-FE07-4918-B903-A4A84E73871E}"/>
                </a:ext>
              </a:extLst>
            </p:cNvPr>
            <p:cNvSpPr/>
            <p:nvPr/>
          </p:nvSpPr>
          <p:spPr>
            <a:xfrm>
              <a:off x="683738" y="555011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F174C2-4E1A-4F32-8704-B097AA53BD86}"/>
                </a:ext>
              </a:extLst>
            </p:cNvPr>
            <p:cNvCxnSpPr/>
            <p:nvPr/>
          </p:nvCxnSpPr>
          <p:spPr>
            <a:xfrm>
              <a:off x="2480058" y="5365231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65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0E67C65-D307-4424-BF27-D9FA6A44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11" y="1919198"/>
            <a:ext cx="3509650" cy="33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01C97B-1C6E-4A10-B3D9-8639F763CB2A}"/>
              </a:ext>
            </a:extLst>
          </p:cNvPr>
          <p:cNvSpPr/>
          <p:nvPr/>
        </p:nvSpPr>
        <p:spPr>
          <a:xfrm>
            <a:off x="4429379" y="2785829"/>
            <a:ext cx="3655568" cy="272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A2345-FA5F-4212-9E2B-E1782941E21C}"/>
              </a:ext>
            </a:extLst>
          </p:cNvPr>
          <p:cNvSpPr/>
          <p:nvPr/>
        </p:nvSpPr>
        <p:spPr>
          <a:xfrm>
            <a:off x="4422364" y="3242703"/>
            <a:ext cx="3655568" cy="150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0E6FA9-1E53-4804-B796-87EDAA6F5E0C}"/>
              </a:ext>
            </a:extLst>
          </p:cNvPr>
          <p:cNvSpPr/>
          <p:nvPr/>
        </p:nvSpPr>
        <p:spPr>
          <a:xfrm>
            <a:off x="8084947" y="3489398"/>
            <a:ext cx="265780" cy="302246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BBE5766-558D-4359-8F44-9CD48EBD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976" y="2389641"/>
            <a:ext cx="3039515" cy="28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1584A-AA49-46A1-8C63-C328F84DE02B}"/>
              </a:ext>
            </a:extLst>
          </p:cNvPr>
          <p:cNvGrpSpPr/>
          <p:nvPr/>
        </p:nvGrpSpPr>
        <p:grpSpPr>
          <a:xfrm>
            <a:off x="661510" y="764214"/>
            <a:ext cx="3645110" cy="5646100"/>
            <a:chOff x="661510" y="593558"/>
            <a:chExt cx="3645110" cy="56461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4D34E47-79F4-4CCC-9B1E-B39B15E1DB0C}"/>
                </a:ext>
              </a:extLst>
            </p:cNvPr>
            <p:cNvSpPr/>
            <p:nvPr/>
          </p:nvSpPr>
          <p:spPr>
            <a:xfrm>
              <a:off x="661510" y="593558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1C60B0-1D5E-4B2B-B5B1-D47A12FA3945}"/>
                </a:ext>
              </a:extLst>
            </p:cNvPr>
            <p:cNvSpPr/>
            <p:nvPr/>
          </p:nvSpPr>
          <p:spPr>
            <a:xfrm>
              <a:off x="661510" y="1420186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25BC811-8E18-454A-877F-6867CF6A7993}"/>
                </a:ext>
              </a:extLst>
            </p:cNvPr>
            <p:cNvSpPr/>
            <p:nvPr/>
          </p:nvSpPr>
          <p:spPr>
            <a:xfrm>
              <a:off x="661510" y="2277254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04F30A3-8881-48C5-B7C0-990D8FE120E4}"/>
                </a:ext>
              </a:extLst>
            </p:cNvPr>
            <p:cNvSpPr/>
            <p:nvPr/>
          </p:nvSpPr>
          <p:spPr>
            <a:xfrm>
              <a:off x="661510" y="3106711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D072A6-6E1A-420A-9886-39D19443AE0A}"/>
                </a:ext>
              </a:extLst>
            </p:cNvPr>
            <p:cNvSpPr/>
            <p:nvPr/>
          </p:nvSpPr>
          <p:spPr>
            <a:xfrm>
              <a:off x="661510" y="3936168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403F24-0CA9-4F10-B592-A54B04E26F09}"/>
                </a:ext>
              </a:extLst>
            </p:cNvPr>
            <p:cNvSpPr/>
            <p:nvPr/>
          </p:nvSpPr>
          <p:spPr>
            <a:xfrm>
              <a:off x="661510" y="4765625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645268-0BC5-4EEA-9861-E98E643065EA}"/>
                </a:ext>
              </a:extLst>
            </p:cNvPr>
            <p:cNvCxnSpPr/>
            <p:nvPr/>
          </p:nvCxnSpPr>
          <p:spPr>
            <a:xfrm>
              <a:off x="2475320" y="1238135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86E1DF-0264-413F-AF82-C503C2BDA8BE}"/>
                </a:ext>
              </a:extLst>
            </p:cNvPr>
            <p:cNvCxnSpPr/>
            <p:nvPr/>
          </p:nvCxnSpPr>
          <p:spPr>
            <a:xfrm>
              <a:off x="2492810" y="2085999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DE6491-2A42-4AE6-8637-4D4E54A32CE7}"/>
                </a:ext>
              </a:extLst>
            </p:cNvPr>
            <p:cNvCxnSpPr/>
            <p:nvPr/>
          </p:nvCxnSpPr>
          <p:spPr>
            <a:xfrm>
              <a:off x="2492810" y="2921832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77E756-63E8-48AD-9EE6-EFF0A44384C3}"/>
                </a:ext>
              </a:extLst>
            </p:cNvPr>
            <p:cNvCxnSpPr/>
            <p:nvPr/>
          </p:nvCxnSpPr>
          <p:spPr>
            <a:xfrm>
              <a:off x="2492810" y="3751288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D22192-5C7A-4D3B-AD95-5661593C3DDA}"/>
                </a:ext>
              </a:extLst>
            </p:cNvPr>
            <p:cNvCxnSpPr/>
            <p:nvPr/>
          </p:nvCxnSpPr>
          <p:spPr>
            <a:xfrm>
              <a:off x="2475320" y="4580746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83645A-809B-4D47-A1FD-DA4B1D954D37}"/>
                </a:ext>
              </a:extLst>
            </p:cNvPr>
            <p:cNvSpPr/>
            <p:nvPr/>
          </p:nvSpPr>
          <p:spPr>
            <a:xfrm>
              <a:off x="679000" y="5595081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D61F1BD-4A41-480B-9786-35D2E97DF11F}"/>
                </a:ext>
              </a:extLst>
            </p:cNvPr>
            <p:cNvCxnSpPr/>
            <p:nvPr/>
          </p:nvCxnSpPr>
          <p:spPr>
            <a:xfrm>
              <a:off x="2475320" y="5410202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741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FCC1B7F-1B4F-4C3A-94B1-00286809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11260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86329C5-D03C-499D-BA3C-1AA1C4EC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37" y="927816"/>
            <a:ext cx="2577013" cy="31913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DB6B39-CC29-48E8-B349-E1C0A7CC8436}"/>
              </a:ext>
            </a:extLst>
          </p:cNvPr>
          <p:cNvGrpSpPr/>
          <p:nvPr/>
        </p:nvGrpSpPr>
        <p:grpSpPr>
          <a:xfrm>
            <a:off x="675509" y="776606"/>
            <a:ext cx="3645110" cy="5646100"/>
            <a:chOff x="675509" y="605950"/>
            <a:chExt cx="3645110" cy="56461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A6BA890-C89A-49F2-8645-54C09AE29353}"/>
                </a:ext>
              </a:extLst>
            </p:cNvPr>
            <p:cNvSpPr/>
            <p:nvPr/>
          </p:nvSpPr>
          <p:spPr>
            <a:xfrm>
              <a:off x="675509" y="60595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93D987-754F-47D0-85E1-D8F21F4BCC04}"/>
                </a:ext>
              </a:extLst>
            </p:cNvPr>
            <p:cNvSpPr/>
            <p:nvPr/>
          </p:nvSpPr>
          <p:spPr>
            <a:xfrm>
              <a:off x="675509" y="1432578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3A5BB87-618C-4EBA-9D24-741DF11DBC53}"/>
                </a:ext>
              </a:extLst>
            </p:cNvPr>
            <p:cNvSpPr/>
            <p:nvPr/>
          </p:nvSpPr>
          <p:spPr>
            <a:xfrm>
              <a:off x="675509" y="2289646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2C4926-5C78-479B-87EE-95ACF0636C3A}"/>
                </a:ext>
              </a:extLst>
            </p:cNvPr>
            <p:cNvSpPr/>
            <p:nvPr/>
          </p:nvSpPr>
          <p:spPr>
            <a:xfrm>
              <a:off x="675509" y="3119103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6B8BC7-FD5A-44A8-A8CA-1072179C7F67}"/>
                </a:ext>
              </a:extLst>
            </p:cNvPr>
            <p:cNvSpPr/>
            <p:nvPr/>
          </p:nvSpPr>
          <p:spPr>
            <a:xfrm>
              <a:off x="675509" y="394856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5EB3D6-D4EF-42E8-BA04-FBD977EDEEB2}"/>
                </a:ext>
              </a:extLst>
            </p:cNvPr>
            <p:cNvSpPr/>
            <p:nvPr/>
          </p:nvSpPr>
          <p:spPr>
            <a:xfrm>
              <a:off x="675509" y="4778017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E372A7-4EED-453D-97D1-916C5A57DE5A}"/>
                </a:ext>
              </a:extLst>
            </p:cNvPr>
            <p:cNvCxnSpPr/>
            <p:nvPr/>
          </p:nvCxnSpPr>
          <p:spPr>
            <a:xfrm>
              <a:off x="2489319" y="1250527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2F705A-C142-4AD7-ACD2-962298F31BD7}"/>
                </a:ext>
              </a:extLst>
            </p:cNvPr>
            <p:cNvCxnSpPr/>
            <p:nvPr/>
          </p:nvCxnSpPr>
          <p:spPr>
            <a:xfrm>
              <a:off x="2506809" y="2098391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D53BECA-3E0E-4D04-886F-FB40BFE32C1D}"/>
                </a:ext>
              </a:extLst>
            </p:cNvPr>
            <p:cNvCxnSpPr/>
            <p:nvPr/>
          </p:nvCxnSpPr>
          <p:spPr>
            <a:xfrm>
              <a:off x="2506809" y="293422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4DDF82-3184-431B-A9A8-5F2F9AAEC6EC}"/>
                </a:ext>
              </a:extLst>
            </p:cNvPr>
            <p:cNvCxnSpPr/>
            <p:nvPr/>
          </p:nvCxnSpPr>
          <p:spPr>
            <a:xfrm>
              <a:off x="2506809" y="3763680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9E2801-D23B-4A8B-8AF7-DA0485CCD0A9}"/>
                </a:ext>
              </a:extLst>
            </p:cNvPr>
            <p:cNvCxnSpPr/>
            <p:nvPr/>
          </p:nvCxnSpPr>
          <p:spPr>
            <a:xfrm>
              <a:off x="2489319" y="4593138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F43015E-4CB5-4C44-BD33-2DA0A702079F}"/>
                </a:ext>
              </a:extLst>
            </p:cNvPr>
            <p:cNvSpPr/>
            <p:nvPr/>
          </p:nvSpPr>
          <p:spPr>
            <a:xfrm>
              <a:off x="692999" y="5607473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8C57E85-2CF4-4206-A34F-8389BD778CFC}"/>
                </a:ext>
              </a:extLst>
            </p:cNvPr>
            <p:cNvCxnSpPr/>
            <p:nvPr/>
          </p:nvCxnSpPr>
          <p:spPr>
            <a:xfrm>
              <a:off x="2489319" y="542259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114D7F-EA07-4119-B938-4A06F95661FA}"/>
              </a:ext>
            </a:extLst>
          </p:cNvPr>
          <p:cNvSpPr txBox="1"/>
          <p:nvPr/>
        </p:nvSpPr>
        <p:spPr>
          <a:xfrm>
            <a:off x="5594888" y="4763793"/>
            <a:ext cx="52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handling pada </a:t>
            </a:r>
            <a:r>
              <a:rPr lang="en-US" dirty="0" err="1"/>
              <a:t>indikasi</a:t>
            </a:r>
            <a:r>
              <a:rPr lang="en-US" dirty="0"/>
              <a:t> outlier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574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40B2E55C-9ABC-45EB-8E2E-30BCB0A1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52" y="463024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E79C84B-C805-46E5-87D9-9B8DD3B5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952" y="822461"/>
            <a:ext cx="2229429" cy="31325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8E5D9F-86B7-41B1-92F8-1BAECA93F54E}"/>
              </a:ext>
            </a:extLst>
          </p:cNvPr>
          <p:cNvGrpSpPr/>
          <p:nvPr/>
        </p:nvGrpSpPr>
        <p:grpSpPr>
          <a:xfrm>
            <a:off x="675509" y="776606"/>
            <a:ext cx="3645110" cy="5646100"/>
            <a:chOff x="675509" y="605950"/>
            <a:chExt cx="3645110" cy="56461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1E929A-939B-41FA-89C3-89F0B0FACD3E}"/>
                </a:ext>
              </a:extLst>
            </p:cNvPr>
            <p:cNvSpPr/>
            <p:nvPr/>
          </p:nvSpPr>
          <p:spPr>
            <a:xfrm>
              <a:off x="675509" y="60595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Duplicate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0AC0C81-4DAB-49B1-A77C-D905897D2B1A}"/>
                </a:ext>
              </a:extLst>
            </p:cNvPr>
            <p:cNvSpPr/>
            <p:nvPr/>
          </p:nvSpPr>
          <p:spPr>
            <a:xfrm>
              <a:off x="675509" y="1432578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Variables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69AA7F9-31C6-402C-9B05-7BB1C1D38E57}"/>
                </a:ext>
              </a:extLst>
            </p:cNvPr>
            <p:cNvSpPr/>
            <p:nvPr/>
          </p:nvSpPr>
          <p:spPr>
            <a:xfrm>
              <a:off x="675509" y="2289646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Handling Missing Value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9EAE5C5-0093-4BAD-B93D-6FC99C821085}"/>
                </a:ext>
              </a:extLst>
            </p:cNvPr>
            <p:cNvSpPr/>
            <p:nvPr/>
          </p:nvSpPr>
          <p:spPr>
            <a:xfrm>
              <a:off x="675509" y="3119103"/>
              <a:ext cx="3627620" cy="644577"/>
            </a:xfrm>
            <a:prstGeom prst="round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Outlier Detection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36A23F-834A-4158-88DA-00D04E3DAE64}"/>
                </a:ext>
              </a:extLst>
            </p:cNvPr>
            <p:cNvSpPr/>
            <p:nvPr/>
          </p:nvSpPr>
          <p:spPr>
            <a:xfrm>
              <a:off x="675509" y="3948560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Engineering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DC8417B-0284-4A22-8EE7-A58DF76C9A0B}"/>
                </a:ext>
              </a:extLst>
            </p:cNvPr>
            <p:cNvSpPr/>
            <p:nvPr/>
          </p:nvSpPr>
          <p:spPr>
            <a:xfrm>
              <a:off x="675509" y="4778017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Feature Scaling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DA0DDF-C399-47BA-BFF4-30D0891E75C3}"/>
                </a:ext>
              </a:extLst>
            </p:cNvPr>
            <p:cNvCxnSpPr/>
            <p:nvPr/>
          </p:nvCxnSpPr>
          <p:spPr>
            <a:xfrm>
              <a:off x="2489319" y="1250527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CBB66D-E086-49E7-9E83-29AA33CFD417}"/>
                </a:ext>
              </a:extLst>
            </p:cNvPr>
            <p:cNvCxnSpPr/>
            <p:nvPr/>
          </p:nvCxnSpPr>
          <p:spPr>
            <a:xfrm>
              <a:off x="2506809" y="2098391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CAEB8A-FEDA-486C-8AA6-B67A7D652DCE}"/>
                </a:ext>
              </a:extLst>
            </p:cNvPr>
            <p:cNvCxnSpPr/>
            <p:nvPr/>
          </p:nvCxnSpPr>
          <p:spPr>
            <a:xfrm>
              <a:off x="2506809" y="293422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F32293-7C27-4027-848F-E1BB34124445}"/>
                </a:ext>
              </a:extLst>
            </p:cNvPr>
            <p:cNvCxnSpPr/>
            <p:nvPr/>
          </p:nvCxnSpPr>
          <p:spPr>
            <a:xfrm>
              <a:off x="2506809" y="3763680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FD1672-794C-41CE-AA64-153DA77B5257}"/>
                </a:ext>
              </a:extLst>
            </p:cNvPr>
            <p:cNvCxnSpPr/>
            <p:nvPr/>
          </p:nvCxnSpPr>
          <p:spPr>
            <a:xfrm>
              <a:off x="2489319" y="4593138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A6B74D0-282E-42B5-83D9-1C2D2A44F62F}"/>
                </a:ext>
              </a:extLst>
            </p:cNvPr>
            <p:cNvSpPr/>
            <p:nvPr/>
          </p:nvSpPr>
          <p:spPr>
            <a:xfrm>
              <a:off x="692999" y="5607473"/>
              <a:ext cx="3627620" cy="64457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Imbalanced Data</a:t>
              </a:r>
              <a:endParaRPr lang="en-ID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3B4240-B94F-4261-9AD5-D5D52D1F4D5D}"/>
                </a:ext>
              </a:extLst>
            </p:cNvPr>
            <p:cNvCxnSpPr/>
            <p:nvPr/>
          </p:nvCxnSpPr>
          <p:spPr>
            <a:xfrm>
              <a:off x="2489319" y="5422594"/>
              <a:ext cx="0" cy="184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72FF57-0324-4645-871A-0C9DBF9667B1}"/>
              </a:ext>
            </a:extLst>
          </p:cNvPr>
          <p:cNvSpPr txBox="1"/>
          <p:nvPr/>
        </p:nvSpPr>
        <p:spPr>
          <a:xfrm>
            <a:off x="5594888" y="4763793"/>
            <a:ext cx="52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handling pada </a:t>
            </a:r>
            <a:r>
              <a:rPr lang="en-US" dirty="0" err="1"/>
              <a:t>indikasi</a:t>
            </a:r>
            <a:r>
              <a:rPr lang="en-US" dirty="0"/>
              <a:t> outlier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3932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94F51A-D93B-4A1E-97D6-2A90D2AC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24" y="1732763"/>
            <a:ext cx="5038725" cy="1866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CF4160-8BBE-4E0A-B3A5-C9FE16CB6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18"/>
          <a:stretch/>
        </p:blipFill>
        <p:spPr>
          <a:xfrm>
            <a:off x="5519324" y="4441505"/>
            <a:ext cx="5311319" cy="1628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4F63570-1DC7-416A-8E96-DC6F97BA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62" y="923601"/>
            <a:ext cx="7153958" cy="5905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494C0AE-E3DD-48BA-BA53-910984B66E82}"/>
              </a:ext>
            </a:extLst>
          </p:cNvPr>
          <p:cNvSpPr/>
          <p:nvPr/>
        </p:nvSpPr>
        <p:spPr>
          <a:xfrm rot="5400000">
            <a:off x="7711011" y="3705740"/>
            <a:ext cx="514663" cy="464695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CBE98-C0A2-4594-980A-B0EA069A7806}"/>
              </a:ext>
            </a:extLst>
          </p:cNvPr>
          <p:cNvSpPr/>
          <p:nvPr/>
        </p:nvSpPr>
        <p:spPr>
          <a:xfrm>
            <a:off x="8710711" y="1651669"/>
            <a:ext cx="1271667" cy="2029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A3774-CD83-4352-8F63-973AC34C8C10}"/>
              </a:ext>
            </a:extLst>
          </p:cNvPr>
          <p:cNvSpPr/>
          <p:nvPr/>
        </p:nvSpPr>
        <p:spPr>
          <a:xfrm>
            <a:off x="9066847" y="4329408"/>
            <a:ext cx="1271667" cy="1878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CD6235-E60E-4CBE-BFED-1B3C16480B83}"/>
              </a:ext>
            </a:extLst>
          </p:cNvPr>
          <p:cNvSpPr/>
          <p:nvPr/>
        </p:nvSpPr>
        <p:spPr>
          <a:xfrm>
            <a:off x="675509" y="77660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Duplicate Data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D36AC2-B12D-4FA1-B83B-BF9667CE3431}"/>
              </a:ext>
            </a:extLst>
          </p:cNvPr>
          <p:cNvSpPr/>
          <p:nvPr/>
        </p:nvSpPr>
        <p:spPr>
          <a:xfrm>
            <a:off x="675509" y="1603235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Variables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33156A-2C5C-446E-8DB5-204A096842B6}"/>
              </a:ext>
            </a:extLst>
          </p:cNvPr>
          <p:cNvSpPr/>
          <p:nvPr/>
        </p:nvSpPr>
        <p:spPr>
          <a:xfrm>
            <a:off x="675509" y="2460303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Missing Value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D76521-C9A6-4DB2-A550-0C94FE799DC1}"/>
              </a:ext>
            </a:extLst>
          </p:cNvPr>
          <p:cNvSpPr/>
          <p:nvPr/>
        </p:nvSpPr>
        <p:spPr>
          <a:xfrm>
            <a:off x="675509" y="328976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Outlier Detection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B8E061-9A5E-4542-8FCC-B0F6951045B8}"/>
              </a:ext>
            </a:extLst>
          </p:cNvPr>
          <p:cNvSpPr/>
          <p:nvPr/>
        </p:nvSpPr>
        <p:spPr>
          <a:xfrm>
            <a:off x="675509" y="4119217"/>
            <a:ext cx="3627620" cy="644577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5EAF0D-A46C-434E-83DA-6911EC77324F}"/>
              </a:ext>
            </a:extLst>
          </p:cNvPr>
          <p:cNvSpPr/>
          <p:nvPr/>
        </p:nvSpPr>
        <p:spPr>
          <a:xfrm>
            <a:off x="675509" y="4948674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Scaling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BD2E6-F06B-4C6E-A47D-42BAE5C91031}"/>
              </a:ext>
            </a:extLst>
          </p:cNvPr>
          <p:cNvCxnSpPr/>
          <p:nvPr/>
        </p:nvCxnSpPr>
        <p:spPr>
          <a:xfrm>
            <a:off x="2489319" y="1421184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8F3520-D25C-4306-AA1A-883F36F45DAB}"/>
              </a:ext>
            </a:extLst>
          </p:cNvPr>
          <p:cNvCxnSpPr/>
          <p:nvPr/>
        </p:nvCxnSpPr>
        <p:spPr>
          <a:xfrm>
            <a:off x="2506809" y="2269048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BBE6F6-201F-46B1-8737-F516BB007F8D}"/>
              </a:ext>
            </a:extLst>
          </p:cNvPr>
          <p:cNvCxnSpPr/>
          <p:nvPr/>
        </p:nvCxnSpPr>
        <p:spPr>
          <a:xfrm>
            <a:off x="2506809" y="310488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AF8DC9-2562-4459-A5F2-5F51798B92E0}"/>
              </a:ext>
            </a:extLst>
          </p:cNvPr>
          <p:cNvCxnSpPr/>
          <p:nvPr/>
        </p:nvCxnSpPr>
        <p:spPr>
          <a:xfrm>
            <a:off x="2506809" y="3934337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7AD6DB-D51B-4DFC-9747-6D73E4895C66}"/>
              </a:ext>
            </a:extLst>
          </p:cNvPr>
          <p:cNvCxnSpPr/>
          <p:nvPr/>
        </p:nvCxnSpPr>
        <p:spPr>
          <a:xfrm>
            <a:off x="2489319" y="4763795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39285C-F891-414B-A968-C8D8A47DB104}"/>
              </a:ext>
            </a:extLst>
          </p:cNvPr>
          <p:cNvSpPr/>
          <p:nvPr/>
        </p:nvSpPr>
        <p:spPr>
          <a:xfrm>
            <a:off x="692999" y="577813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Imbalanced Data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7F44AC-A1F2-4CC2-9113-E5F742148F0C}"/>
              </a:ext>
            </a:extLst>
          </p:cNvPr>
          <p:cNvCxnSpPr/>
          <p:nvPr/>
        </p:nvCxnSpPr>
        <p:spPr>
          <a:xfrm>
            <a:off x="2489319" y="559325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220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1E486-100B-445C-AB0E-D141A661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299" y="2413460"/>
            <a:ext cx="6381750" cy="1752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1815025-7AAA-492B-9CDD-24885078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88" y="676382"/>
            <a:ext cx="5723743" cy="159549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CD15182-EAFB-4B3D-80D3-82A4508A2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2"/>
          <a:stretch/>
        </p:blipFill>
        <p:spPr bwMode="auto">
          <a:xfrm>
            <a:off x="4519253" y="4927821"/>
            <a:ext cx="7167202" cy="122500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0FD1557-5A98-4EEB-B1CC-D925A345EEFC}"/>
              </a:ext>
            </a:extLst>
          </p:cNvPr>
          <p:cNvSpPr/>
          <p:nvPr/>
        </p:nvSpPr>
        <p:spPr>
          <a:xfrm rot="5400000">
            <a:off x="7551355" y="4314593"/>
            <a:ext cx="514663" cy="464695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EF727-49C7-4259-BB79-CBB3B5E4F35F}"/>
              </a:ext>
            </a:extLst>
          </p:cNvPr>
          <p:cNvSpPr/>
          <p:nvPr/>
        </p:nvSpPr>
        <p:spPr>
          <a:xfrm>
            <a:off x="10027402" y="2348547"/>
            <a:ext cx="1339223" cy="1894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1428A-C460-4176-9F56-8A722FC121E4}"/>
              </a:ext>
            </a:extLst>
          </p:cNvPr>
          <p:cNvSpPr/>
          <p:nvPr/>
        </p:nvSpPr>
        <p:spPr>
          <a:xfrm>
            <a:off x="8477573" y="4804272"/>
            <a:ext cx="3299030" cy="1481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16F5-3D1B-4689-AF8E-2F1CBFAF1CD9}"/>
              </a:ext>
            </a:extLst>
          </p:cNvPr>
          <p:cNvSpPr/>
          <p:nvPr/>
        </p:nvSpPr>
        <p:spPr>
          <a:xfrm>
            <a:off x="8041035" y="2333049"/>
            <a:ext cx="588681" cy="1894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757EAA-3056-4311-B620-99D710F0958D}"/>
              </a:ext>
            </a:extLst>
          </p:cNvPr>
          <p:cNvSpPr/>
          <p:nvPr/>
        </p:nvSpPr>
        <p:spPr>
          <a:xfrm>
            <a:off x="675509" y="77660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Duplicate Data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D5A9DF-7125-4F7D-90DE-D41F6568F84F}"/>
              </a:ext>
            </a:extLst>
          </p:cNvPr>
          <p:cNvSpPr/>
          <p:nvPr/>
        </p:nvSpPr>
        <p:spPr>
          <a:xfrm>
            <a:off x="675509" y="1603235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Variables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129E4D-D0C2-4106-9B70-883A755F7735}"/>
              </a:ext>
            </a:extLst>
          </p:cNvPr>
          <p:cNvSpPr/>
          <p:nvPr/>
        </p:nvSpPr>
        <p:spPr>
          <a:xfrm>
            <a:off x="675509" y="2460303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Missing Value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F56644-2103-41A4-92F2-BB1AB4DC71D2}"/>
              </a:ext>
            </a:extLst>
          </p:cNvPr>
          <p:cNvSpPr/>
          <p:nvPr/>
        </p:nvSpPr>
        <p:spPr>
          <a:xfrm>
            <a:off x="675509" y="328976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Outlier Detection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1E5008-0144-482E-8D75-21222E565D34}"/>
              </a:ext>
            </a:extLst>
          </p:cNvPr>
          <p:cNvSpPr/>
          <p:nvPr/>
        </p:nvSpPr>
        <p:spPr>
          <a:xfrm>
            <a:off x="675509" y="4119217"/>
            <a:ext cx="3627620" cy="644577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0C4480-9ED3-4A6F-B675-9E6ACB579807}"/>
              </a:ext>
            </a:extLst>
          </p:cNvPr>
          <p:cNvSpPr/>
          <p:nvPr/>
        </p:nvSpPr>
        <p:spPr>
          <a:xfrm>
            <a:off x="675509" y="4948674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Scaling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BFD609-29F7-4D1D-B9CA-93274A3FA90C}"/>
              </a:ext>
            </a:extLst>
          </p:cNvPr>
          <p:cNvCxnSpPr/>
          <p:nvPr/>
        </p:nvCxnSpPr>
        <p:spPr>
          <a:xfrm>
            <a:off x="2489319" y="1421184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EBB356-29BF-44A7-82D2-38E7622D9F4D}"/>
              </a:ext>
            </a:extLst>
          </p:cNvPr>
          <p:cNvCxnSpPr/>
          <p:nvPr/>
        </p:nvCxnSpPr>
        <p:spPr>
          <a:xfrm>
            <a:off x="2506809" y="2269048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F0CE3-5164-460A-B68D-2CC803D09F4D}"/>
              </a:ext>
            </a:extLst>
          </p:cNvPr>
          <p:cNvCxnSpPr/>
          <p:nvPr/>
        </p:nvCxnSpPr>
        <p:spPr>
          <a:xfrm>
            <a:off x="2506809" y="310488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BD0D68-BFFA-4AA5-9C3E-A592622A2D94}"/>
              </a:ext>
            </a:extLst>
          </p:cNvPr>
          <p:cNvCxnSpPr/>
          <p:nvPr/>
        </p:nvCxnSpPr>
        <p:spPr>
          <a:xfrm>
            <a:off x="2506809" y="3934337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EC4376-52BA-4439-B32C-64743D484F70}"/>
              </a:ext>
            </a:extLst>
          </p:cNvPr>
          <p:cNvCxnSpPr/>
          <p:nvPr/>
        </p:nvCxnSpPr>
        <p:spPr>
          <a:xfrm>
            <a:off x="2489319" y="4763795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72F212-4D7D-4147-B24F-499413828809}"/>
              </a:ext>
            </a:extLst>
          </p:cNvPr>
          <p:cNvSpPr/>
          <p:nvPr/>
        </p:nvSpPr>
        <p:spPr>
          <a:xfrm>
            <a:off x="692999" y="577813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Imbalanced Data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434E3-8B23-4FB7-A622-BA26B0079730}"/>
              </a:ext>
            </a:extLst>
          </p:cNvPr>
          <p:cNvCxnSpPr/>
          <p:nvPr/>
        </p:nvCxnSpPr>
        <p:spPr>
          <a:xfrm>
            <a:off x="2489319" y="559325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6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50806B-F981-4CCA-95EB-D1599FBE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76" y="3328797"/>
            <a:ext cx="4992076" cy="28932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1AAADF-879E-47CC-A8CC-4796778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60" b="47732"/>
          <a:stretch/>
        </p:blipFill>
        <p:spPr bwMode="auto">
          <a:xfrm>
            <a:off x="6449954" y="1139961"/>
            <a:ext cx="4284168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3D4D80-A761-4C99-B2EA-DAB9B9106792}"/>
              </a:ext>
            </a:extLst>
          </p:cNvPr>
          <p:cNvSpPr/>
          <p:nvPr/>
        </p:nvSpPr>
        <p:spPr>
          <a:xfrm>
            <a:off x="7397146" y="977270"/>
            <a:ext cx="3055495" cy="1641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8EDA1-8C0E-48AC-B2CF-D09D017C6EFF}"/>
              </a:ext>
            </a:extLst>
          </p:cNvPr>
          <p:cNvSpPr/>
          <p:nvPr/>
        </p:nvSpPr>
        <p:spPr>
          <a:xfrm>
            <a:off x="7515425" y="4539125"/>
            <a:ext cx="3984886" cy="1747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F181A8-E767-4985-9251-D961D93B4213}"/>
              </a:ext>
            </a:extLst>
          </p:cNvPr>
          <p:cNvSpPr/>
          <p:nvPr/>
        </p:nvSpPr>
        <p:spPr>
          <a:xfrm>
            <a:off x="675509" y="77660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Duplicate Data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BDF40B-6654-4607-9700-BB4719B215FD}"/>
              </a:ext>
            </a:extLst>
          </p:cNvPr>
          <p:cNvSpPr/>
          <p:nvPr/>
        </p:nvSpPr>
        <p:spPr>
          <a:xfrm>
            <a:off x="675509" y="1603235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Variables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420F2C-66BF-45EF-BB38-229088005006}"/>
              </a:ext>
            </a:extLst>
          </p:cNvPr>
          <p:cNvSpPr/>
          <p:nvPr/>
        </p:nvSpPr>
        <p:spPr>
          <a:xfrm>
            <a:off x="675509" y="2460303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Missing Value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A2E865-D53A-468C-85C5-EF5D377C7F2C}"/>
              </a:ext>
            </a:extLst>
          </p:cNvPr>
          <p:cNvSpPr/>
          <p:nvPr/>
        </p:nvSpPr>
        <p:spPr>
          <a:xfrm>
            <a:off x="675509" y="328976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Outlier Detection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26D29F-DC13-4AC5-9E68-EE80D4F713CF}"/>
              </a:ext>
            </a:extLst>
          </p:cNvPr>
          <p:cNvSpPr/>
          <p:nvPr/>
        </p:nvSpPr>
        <p:spPr>
          <a:xfrm>
            <a:off x="675509" y="411921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D298E8-E04B-4E7D-8254-57C35C2C7DA2}"/>
              </a:ext>
            </a:extLst>
          </p:cNvPr>
          <p:cNvSpPr/>
          <p:nvPr/>
        </p:nvSpPr>
        <p:spPr>
          <a:xfrm>
            <a:off x="675509" y="4948674"/>
            <a:ext cx="3627620" cy="644577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Scaling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5FCB6D-CBD9-44D0-A595-DAC7B6896048}"/>
              </a:ext>
            </a:extLst>
          </p:cNvPr>
          <p:cNvCxnSpPr/>
          <p:nvPr/>
        </p:nvCxnSpPr>
        <p:spPr>
          <a:xfrm>
            <a:off x="2489319" y="1421184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C954BA-C97C-4488-9E94-E99DF8D947A9}"/>
              </a:ext>
            </a:extLst>
          </p:cNvPr>
          <p:cNvCxnSpPr/>
          <p:nvPr/>
        </p:nvCxnSpPr>
        <p:spPr>
          <a:xfrm>
            <a:off x="2506809" y="2269048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9FD0F0-BDA8-4293-A5FF-28337A63A3D4}"/>
              </a:ext>
            </a:extLst>
          </p:cNvPr>
          <p:cNvCxnSpPr/>
          <p:nvPr/>
        </p:nvCxnSpPr>
        <p:spPr>
          <a:xfrm>
            <a:off x="2506809" y="310488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45F076-C0B1-4F47-9130-841B7E3AEDC6}"/>
              </a:ext>
            </a:extLst>
          </p:cNvPr>
          <p:cNvCxnSpPr/>
          <p:nvPr/>
        </p:nvCxnSpPr>
        <p:spPr>
          <a:xfrm>
            <a:off x="2506809" y="3934337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3B44FC-FD5B-4BA3-9276-1756CB241F39}"/>
              </a:ext>
            </a:extLst>
          </p:cNvPr>
          <p:cNvCxnSpPr/>
          <p:nvPr/>
        </p:nvCxnSpPr>
        <p:spPr>
          <a:xfrm>
            <a:off x="2489319" y="4763795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A9F9E9-0D53-449E-94BB-E506417E6F51}"/>
              </a:ext>
            </a:extLst>
          </p:cNvPr>
          <p:cNvSpPr/>
          <p:nvPr/>
        </p:nvSpPr>
        <p:spPr>
          <a:xfrm>
            <a:off x="692999" y="577813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Imbalanced Data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88D75D-53DD-469B-B685-062D9178AB91}"/>
              </a:ext>
            </a:extLst>
          </p:cNvPr>
          <p:cNvCxnSpPr/>
          <p:nvPr/>
        </p:nvCxnSpPr>
        <p:spPr>
          <a:xfrm>
            <a:off x="2489319" y="559325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47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1760C3AE-92A5-4CAD-B948-29C4E1985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" t="7209" r="4896"/>
          <a:stretch/>
        </p:blipFill>
        <p:spPr bwMode="auto">
          <a:xfrm>
            <a:off x="4890655" y="689473"/>
            <a:ext cx="6918170" cy="44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B0968-D129-40A0-9BC3-B4B5AFC7753D}"/>
              </a:ext>
            </a:extLst>
          </p:cNvPr>
          <p:cNvSpPr txBox="1"/>
          <p:nvPr/>
        </p:nvSpPr>
        <p:spPr>
          <a:xfrm>
            <a:off x="585354" y="3709073"/>
            <a:ext cx="84201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5"/>
                </a:solidFill>
                <a:sym typeface="Arial"/>
              </a:rPr>
              <a:t>BUSINESS</a:t>
            </a:r>
            <a:r>
              <a:rPr lang="en-US" sz="8800" b="1" dirty="0">
                <a:solidFill>
                  <a:schemeClr val="dk1"/>
                </a:solidFill>
                <a:sym typeface="Arial"/>
              </a:rPr>
              <a:t> UNDERSTANDING</a:t>
            </a:r>
            <a:endParaRPr lang="en-ID" sz="8800" dirty="0"/>
          </a:p>
        </p:txBody>
      </p:sp>
    </p:spTree>
    <p:extLst>
      <p:ext uri="{BB962C8B-B14F-4D97-AF65-F5344CB8AC3E}">
        <p14:creationId xmlns:p14="http://schemas.microsoft.com/office/powerpoint/2010/main" val="1846853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20F887A-B350-4A80-B356-88FEAA87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7" y="1854685"/>
            <a:ext cx="5762625" cy="35147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5C3ADE-480D-48BA-A372-3AB0E3556C7E}"/>
              </a:ext>
            </a:extLst>
          </p:cNvPr>
          <p:cNvSpPr/>
          <p:nvPr/>
        </p:nvSpPr>
        <p:spPr>
          <a:xfrm>
            <a:off x="675509" y="77660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Duplicate Data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821640-8BB5-493E-B81B-8F0FBBAF84EE}"/>
              </a:ext>
            </a:extLst>
          </p:cNvPr>
          <p:cNvSpPr/>
          <p:nvPr/>
        </p:nvSpPr>
        <p:spPr>
          <a:xfrm>
            <a:off x="675509" y="1603235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Variables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AF41EA-1C60-4F5B-90FF-89B33980B206}"/>
              </a:ext>
            </a:extLst>
          </p:cNvPr>
          <p:cNvSpPr/>
          <p:nvPr/>
        </p:nvSpPr>
        <p:spPr>
          <a:xfrm>
            <a:off x="675509" y="2460303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Handling Missing Value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E9511C-82F7-4F1F-8AFD-8D651CE33702}"/>
              </a:ext>
            </a:extLst>
          </p:cNvPr>
          <p:cNvSpPr/>
          <p:nvPr/>
        </p:nvSpPr>
        <p:spPr>
          <a:xfrm>
            <a:off x="675509" y="3289760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Outlier Detection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D1F3C4-6FB1-4F0F-AFF1-7D82D1544699}"/>
              </a:ext>
            </a:extLst>
          </p:cNvPr>
          <p:cNvSpPr/>
          <p:nvPr/>
        </p:nvSpPr>
        <p:spPr>
          <a:xfrm>
            <a:off x="675509" y="4119217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1DA2EA-256F-4110-B455-0D78546CB737}"/>
              </a:ext>
            </a:extLst>
          </p:cNvPr>
          <p:cNvSpPr/>
          <p:nvPr/>
        </p:nvSpPr>
        <p:spPr>
          <a:xfrm>
            <a:off x="675509" y="4948674"/>
            <a:ext cx="3627620" cy="644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Scaling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D4E8A6-2DE4-445D-AD66-7E5A44FA71F4}"/>
              </a:ext>
            </a:extLst>
          </p:cNvPr>
          <p:cNvCxnSpPr/>
          <p:nvPr/>
        </p:nvCxnSpPr>
        <p:spPr>
          <a:xfrm>
            <a:off x="2489319" y="1421184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7EEB70-E86E-4010-8995-5B95BD4C7163}"/>
              </a:ext>
            </a:extLst>
          </p:cNvPr>
          <p:cNvCxnSpPr/>
          <p:nvPr/>
        </p:nvCxnSpPr>
        <p:spPr>
          <a:xfrm>
            <a:off x="2506809" y="2269048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1E6CE6-7887-4B9A-B2BF-0D7628840398}"/>
              </a:ext>
            </a:extLst>
          </p:cNvPr>
          <p:cNvCxnSpPr/>
          <p:nvPr/>
        </p:nvCxnSpPr>
        <p:spPr>
          <a:xfrm>
            <a:off x="2506809" y="310488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D63EC-31B4-4BDE-A361-B6B1BB3883F9}"/>
              </a:ext>
            </a:extLst>
          </p:cNvPr>
          <p:cNvCxnSpPr/>
          <p:nvPr/>
        </p:nvCxnSpPr>
        <p:spPr>
          <a:xfrm>
            <a:off x="2506809" y="3934337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2C1A5-239C-419B-9815-2EEA75429EDB}"/>
              </a:ext>
            </a:extLst>
          </p:cNvPr>
          <p:cNvCxnSpPr/>
          <p:nvPr/>
        </p:nvCxnSpPr>
        <p:spPr>
          <a:xfrm>
            <a:off x="2489319" y="4763795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C0720F-4D57-4657-983F-87F51428E541}"/>
              </a:ext>
            </a:extLst>
          </p:cNvPr>
          <p:cNvSpPr/>
          <p:nvPr/>
        </p:nvSpPr>
        <p:spPr>
          <a:xfrm>
            <a:off x="692999" y="5778130"/>
            <a:ext cx="3627620" cy="644577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Imbalanced Data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895C6-77C6-40C9-AB3C-B0F5E4CE1E86}"/>
              </a:ext>
            </a:extLst>
          </p:cNvPr>
          <p:cNvCxnSpPr/>
          <p:nvPr/>
        </p:nvCxnSpPr>
        <p:spPr>
          <a:xfrm>
            <a:off x="2489319" y="5593251"/>
            <a:ext cx="0" cy="18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4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A3FD92-8D87-48C6-93B2-478CCA726985}"/>
              </a:ext>
            </a:extLst>
          </p:cNvPr>
          <p:cNvSpPr/>
          <p:nvPr/>
        </p:nvSpPr>
        <p:spPr>
          <a:xfrm>
            <a:off x="2711080" y="4938731"/>
            <a:ext cx="7274893" cy="700088"/>
          </a:xfrm>
          <a:prstGeom prst="round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A02C179-9EE1-48E4-8153-36F1C0037062}"/>
              </a:ext>
            </a:extLst>
          </p:cNvPr>
          <p:cNvSpPr/>
          <p:nvPr/>
        </p:nvSpPr>
        <p:spPr>
          <a:xfrm>
            <a:off x="2711081" y="4001318"/>
            <a:ext cx="7274893" cy="700088"/>
          </a:xfrm>
          <a:prstGeom prst="roundRect">
            <a:avLst/>
          </a:prstGeom>
          <a:solidFill>
            <a:srgbClr val="FFFF6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277E4C-DD55-44C9-9399-6FC848C2D7C5}"/>
              </a:ext>
            </a:extLst>
          </p:cNvPr>
          <p:cNvSpPr/>
          <p:nvPr/>
        </p:nvSpPr>
        <p:spPr>
          <a:xfrm>
            <a:off x="2715768" y="3042031"/>
            <a:ext cx="7274893" cy="70008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B5FEC8-E015-44DA-950F-5C499AE17AF8}"/>
              </a:ext>
            </a:extLst>
          </p:cNvPr>
          <p:cNvSpPr/>
          <p:nvPr/>
        </p:nvSpPr>
        <p:spPr>
          <a:xfrm>
            <a:off x="2711081" y="2095735"/>
            <a:ext cx="7274893" cy="700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22DB-3358-4A3C-9022-27F1C0C6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OUTLINE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Arrow: Chevron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5153FE6-A377-4BF2-B3EB-62ECC1CEB72D}"/>
              </a:ext>
            </a:extLst>
          </p:cNvPr>
          <p:cNvSpPr/>
          <p:nvPr/>
        </p:nvSpPr>
        <p:spPr>
          <a:xfrm rot="5400000">
            <a:off x="1844945" y="2217810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139;p25">
            <a:extLst>
              <a:ext uri="{FF2B5EF4-FFF2-40B4-BE49-F238E27FC236}">
                <a16:creationId xmlns:a16="http://schemas.microsoft.com/office/drawing/2014/main" id="{52A085D0-359A-4B7F-87FF-3EABBA14F4ED}"/>
              </a:ext>
            </a:extLst>
          </p:cNvPr>
          <p:cNvSpPr/>
          <p:nvPr/>
        </p:nvSpPr>
        <p:spPr>
          <a:xfrm rot="18900000">
            <a:off x="2276784" y="2478737"/>
            <a:ext cx="205364" cy="518217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1;p25">
            <a:extLst>
              <a:ext uri="{FF2B5EF4-FFF2-40B4-BE49-F238E27FC236}">
                <a16:creationId xmlns:a16="http://schemas.microsoft.com/office/drawing/2014/main" id="{8DD04876-2676-49CA-B4BB-7D58692D9FDA}"/>
              </a:ext>
            </a:extLst>
          </p:cNvPr>
          <p:cNvSpPr txBox="1"/>
          <p:nvPr/>
        </p:nvSpPr>
        <p:spPr>
          <a:xfrm>
            <a:off x="2813008" y="2114916"/>
            <a:ext cx="28974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</a:p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Chevron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D72F803-6B42-4707-8FA4-74AB2C7ECD1F}"/>
              </a:ext>
            </a:extLst>
          </p:cNvPr>
          <p:cNvSpPr/>
          <p:nvPr/>
        </p:nvSpPr>
        <p:spPr>
          <a:xfrm rot="5400000">
            <a:off x="1839466" y="3185656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21;p25">
            <a:extLst>
              <a:ext uri="{FF2B5EF4-FFF2-40B4-BE49-F238E27FC236}">
                <a16:creationId xmlns:a16="http://schemas.microsoft.com/office/drawing/2014/main" id="{ABBD9C6F-F4D0-4437-ABD1-98CFE3BBF3A7}"/>
              </a:ext>
            </a:extLst>
          </p:cNvPr>
          <p:cNvSpPr txBox="1"/>
          <p:nvPr/>
        </p:nvSpPr>
        <p:spPr>
          <a:xfrm>
            <a:off x="2805630" y="3050778"/>
            <a:ext cx="31122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Preprocessing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140;p25">
            <a:extLst>
              <a:ext uri="{FF2B5EF4-FFF2-40B4-BE49-F238E27FC236}">
                <a16:creationId xmlns:a16="http://schemas.microsoft.com/office/drawing/2014/main" id="{2365A9B4-F10D-4272-BFD8-167EF505961F}"/>
              </a:ext>
            </a:extLst>
          </p:cNvPr>
          <p:cNvSpPr/>
          <p:nvPr/>
        </p:nvSpPr>
        <p:spPr>
          <a:xfrm>
            <a:off x="2201340" y="3398344"/>
            <a:ext cx="429148" cy="486092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rrow: Chevron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3CAB6B-E339-4ABC-A47F-474F3E5EAD93}"/>
              </a:ext>
            </a:extLst>
          </p:cNvPr>
          <p:cNvSpPr/>
          <p:nvPr/>
        </p:nvSpPr>
        <p:spPr>
          <a:xfrm rot="5400000">
            <a:off x="1844945" y="4117674"/>
            <a:ext cx="1080000" cy="838800"/>
          </a:xfrm>
          <a:prstGeom prst="chevron">
            <a:avLst>
              <a:gd name="adj" fmla="val 4449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oogle Shape;141;p25" descr="Playbook">
            <a:extLst>
              <a:ext uri="{FF2B5EF4-FFF2-40B4-BE49-F238E27FC236}">
                <a16:creationId xmlns:a16="http://schemas.microsoft.com/office/drawing/2014/main" id="{BA3A99A4-8BC2-44ED-954E-8097C12133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7" y="4295635"/>
            <a:ext cx="642177" cy="6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1;p25">
            <a:extLst>
              <a:ext uri="{FF2B5EF4-FFF2-40B4-BE49-F238E27FC236}">
                <a16:creationId xmlns:a16="http://schemas.microsoft.com/office/drawing/2014/main" id="{A83539CF-15AB-40B9-A8B5-20D7C5BCAABF}"/>
              </a:ext>
            </a:extLst>
          </p:cNvPr>
          <p:cNvSpPr txBox="1"/>
          <p:nvPr/>
        </p:nvSpPr>
        <p:spPr>
          <a:xfrm>
            <a:off x="2821242" y="4017011"/>
            <a:ext cx="1976296" cy="65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Evaluate Model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21;p25">
            <a:extLst>
              <a:ext uri="{FF2B5EF4-FFF2-40B4-BE49-F238E27FC236}">
                <a16:creationId xmlns:a16="http://schemas.microsoft.com/office/drawing/2014/main" id="{64526D49-6AEB-44C2-BFA4-3C4CF0C3BE2B}"/>
              </a:ext>
            </a:extLst>
          </p:cNvPr>
          <p:cNvSpPr txBox="1"/>
          <p:nvPr/>
        </p:nvSpPr>
        <p:spPr>
          <a:xfrm>
            <a:off x="2804345" y="4956361"/>
            <a:ext cx="1976296" cy="65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Tune-in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Finalization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Arrow: Chevron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34BED22-9D35-481F-BDE4-65D51D2AAED0}"/>
              </a:ext>
            </a:extLst>
          </p:cNvPr>
          <p:cNvSpPr/>
          <p:nvPr/>
        </p:nvSpPr>
        <p:spPr>
          <a:xfrm rot="5400000">
            <a:off x="1853607" y="5047282"/>
            <a:ext cx="1080000" cy="838800"/>
          </a:xfrm>
          <a:prstGeom prst="chevron">
            <a:avLst>
              <a:gd name="adj" fmla="val 44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Graphic 33" descr="Presentation with media">
            <a:extLst>
              <a:ext uri="{FF2B5EF4-FFF2-40B4-BE49-F238E27FC236}">
                <a16:creationId xmlns:a16="http://schemas.microsoft.com/office/drawing/2014/main" id="{2248EA52-FFD6-42D7-8FCE-FF177C7E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1096" y="5228067"/>
            <a:ext cx="665022" cy="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4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07EC-F223-4EDE-9BFD-FE4B3E49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33" y="5121273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5"/>
                </a:solidFill>
                <a:latin typeface="+mn-lt"/>
              </a:rPr>
              <a:t>MODELING</a:t>
            </a:r>
            <a:endParaRPr lang="en-ID" sz="88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2A47-706B-401E-AB5D-E58F8E6C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79" y="226869"/>
            <a:ext cx="5773555" cy="582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6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FCBA96-5E1A-4A6F-8761-9385EAA3F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67" y="4711485"/>
            <a:ext cx="5272753" cy="20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06D37E-0F63-4248-9A25-734FEFB3291D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LIGHT GBM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58F4C-57A6-4C43-BB86-B7615A833217}"/>
              </a:ext>
            </a:extLst>
          </p:cNvPr>
          <p:cNvSpPr txBox="1"/>
          <p:nvPr/>
        </p:nvSpPr>
        <p:spPr>
          <a:xfrm>
            <a:off x="557939" y="2190792"/>
            <a:ext cx="11143281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i="1" dirty="0" err="1"/>
              <a:t>LightGBM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i="1" dirty="0"/>
              <a:t>framework</a:t>
            </a:r>
            <a:r>
              <a:rPr lang="en-ID" sz="2400" dirty="0"/>
              <a:t> </a:t>
            </a: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gradien</a:t>
            </a:r>
            <a:r>
              <a:rPr lang="en-ID" sz="2400" dirty="0"/>
              <a:t> yang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algoritma</a:t>
            </a:r>
            <a:r>
              <a:rPr lang="en-ID" sz="2400" dirty="0"/>
              <a:t> </a:t>
            </a:r>
            <a:r>
              <a:rPr lang="en-ID" sz="2400" dirty="0" err="1"/>
              <a:t>berbasis</a:t>
            </a:r>
            <a:r>
              <a:rPr lang="en-ID" sz="2400" dirty="0"/>
              <a:t> </a:t>
            </a:r>
            <a:r>
              <a:rPr lang="en-ID" sz="2400" dirty="0" err="1"/>
              <a:t>pohon</a:t>
            </a:r>
            <a:r>
              <a:rPr lang="en-ID" sz="2400" dirty="0"/>
              <a:t>. </a:t>
            </a:r>
            <a:r>
              <a:rPr lang="en-ID" sz="2400" i="1" dirty="0">
                <a:effectLst/>
              </a:rPr>
              <a:t>Light GBM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menumbuhkan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pohon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secara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vertikal</a:t>
            </a:r>
            <a:r>
              <a:rPr lang="en-ID" sz="2400" i="0" dirty="0">
                <a:effectLst/>
              </a:rPr>
              <a:t> </a:t>
            </a:r>
            <a:r>
              <a:rPr lang="en-ID" sz="2400" i="0" dirty="0" err="1">
                <a:effectLst/>
              </a:rPr>
              <a:t>sementara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algoritma</a:t>
            </a:r>
            <a:r>
              <a:rPr lang="en-ID" sz="2400" i="0" dirty="0">
                <a:effectLst/>
              </a:rPr>
              <a:t> lain </a:t>
            </a:r>
            <a:r>
              <a:rPr lang="en-ID" sz="2400" i="0" dirty="0" err="1">
                <a:effectLst/>
              </a:rPr>
              <a:t>menumbuhkan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pohon</a:t>
            </a:r>
            <a:r>
              <a:rPr lang="en-ID" sz="2400" i="0" dirty="0">
                <a:effectLst/>
              </a:rPr>
              <a:t> </a:t>
            </a:r>
            <a:r>
              <a:rPr lang="en-ID" sz="2400" i="0" dirty="0" err="1">
                <a:effectLst/>
              </a:rPr>
              <a:t>secara</a:t>
            </a:r>
            <a:r>
              <a:rPr lang="en-ID" sz="2400" i="0" dirty="0">
                <a:effectLst/>
              </a:rPr>
              <a:t> horizontal</a:t>
            </a:r>
            <a:r>
              <a:rPr lang="en-ID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ID" sz="2400" dirty="0" err="1"/>
              <a:t>Kelebihan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i="1" dirty="0"/>
              <a:t>Light GBM</a:t>
            </a:r>
            <a:r>
              <a:rPr lang="en-ID" sz="2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/>
              <a:t>Pelatihan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cepat</a:t>
            </a:r>
            <a:r>
              <a:rPr lang="en-ID" sz="2400" dirty="0"/>
              <a:t> dan </a:t>
            </a:r>
            <a:r>
              <a:rPr lang="en-ID" sz="2400" dirty="0" err="1"/>
              <a:t>efisiensi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tinggi</a:t>
            </a:r>
            <a:endParaRPr lang="en-ID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/>
              <a:t>Penggunaan</a:t>
            </a:r>
            <a:r>
              <a:rPr lang="en-ID" sz="2400" dirty="0"/>
              <a:t> </a:t>
            </a:r>
            <a:r>
              <a:rPr lang="en-ID" sz="2400" dirty="0" err="1"/>
              <a:t>memori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rendah</a:t>
            </a:r>
            <a:endParaRPr lang="en-ID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/>
              <a:t>Akurasi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baik</a:t>
            </a:r>
            <a:endParaRPr lang="en-ID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/>
              <a:t>Mampu </a:t>
            </a:r>
            <a:r>
              <a:rPr lang="en-ID" sz="2400" dirty="0" err="1"/>
              <a:t>menangani</a:t>
            </a:r>
            <a:r>
              <a:rPr lang="en-ID" sz="2400" dirty="0"/>
              <a:t> data </a:t>
            </a:r>
            <a:r>
              <a:rPr lang="en-ID" sz="2400" dirty="0" err="1"/>
              <a:t>berskala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endParaRPr lang="en-ID" sz="2400" dirty="0"/>
          </a:p>
        </p:txBody>
      </p:sp>
      <p:pic>
        <p:nvPicPr>
          <p:cNvPr id="6" name="Picture 2" descr="The couple of panda is holding a book while the teacher gives the theory illustration Premium Vector">
            <a:extLst>
              <a:ext uri="{FF2B5EF4-FFF2-40B4-BE49-F238E27FC236}">
                <a16:creationId xmlns:a16="http://schemas.microsoft.com/office/drawing/2014/main" id="{7698AC4C-450A-42E1-A617-AAF4A2D63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400281"/>
            <a:ext cx="2694778" cy="19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8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CDD39A-D4D6-4DEE-832C-CC05B56128D6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LIGHT GBM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B037F-14CB-4CDD-B42C-DEB0C1CF1B5F}"/>
              </a:ext>
            </a:extLst>
          </p:cNvPr>
          <p:cNvSpPr/>
          <p:nvPr/>
        </p:nvSpPr>
        <p:spPr>
          <a:xfrm>
            <a:off x="495946" y="1777581"/>
            <a:ext cx="11220773" cy="4928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23F41-93DE-4421-9826-3EF626535ACF}"/>
              </a:ext>
            </a:extLst>
          </p:cNvPr>
          <p:cNvSpPr txBox="1"/>
          <p:nvPr/>
        </p:nvSpPr>
        <p:spPr>
          <a:xfrm>
            <a:off x="511444" y="1803336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DEA-6613-4128-8834-32695A5DC453}"/>
              </a:ext>
            </a:extLst>
          </p:cNvPr>
          <p:cNvSpPr txBox="1"/>
          <p:nvPr/>
        </p:nvSpPr>
        <p:spPr>
          <a:xfrm>
            <a:off x="511444" y="366227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81%</a:t>
            </a:r>
            <a:endParaRPr lang="en-ID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5CF-039C-477C-B491-026074DB5453}"/>
              </a:ext>
            </a:extLst>
          </p:cNvPr>
          <p:cNvSpPr txBox="1"/>
          <p:nvPr/>
        </p:nvSpPr>
        <p:spPr>
          <a:xfrm>
            <a:off x="511444" y="5505713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81%</a:t>
            </a:r>
            <a:endParaRPr lang="en-ID" sz="4800" dirty="0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694FDBD4-2523-42B5-9F72-6DB94A0F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r="9465" b="2671"/>
          <a:stretch/>
        </p:blipFill>
        <p:spPr>
          <a:xfrm>
            <a:off x="4646333" y="1803335"/>
            <a:ext cx="7034223" cy="4902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AC91A-CAE7-4620-8D42-AA9129FE70FC}"/>
              </a:ext>
            </a:extLst>
          </p:cNvPr>
          <p:cNvSpPr txBox="1"/>
          <p:nvPr/>
        </p:nvSpPr>
        <p:spPr>
          <a:xfrm>
            <a:off x="7590007" y="6336710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A012F-7CD4-4AC5-A973-139A68AA51F3}"/>
              </a:ext>
            </a:extLst>
          </p:cNvPr>
          <p:cNvSpPr txBox="1"/>
          <p:nvPr/>
        </p:nvSpPr>
        <p:spPr>
          <a:xfrm rot="16200000">
            <a:off x="4537845" y="3971646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0615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couple of panda is holding a book while the teacher gives the theory illustration Premium Vector">
            <a:extLst>
              <a:ext uri="{FF2B5EF4-FFF2-40B4-BE49-F238E27FC236}">
                <a16:creationId xmlns:a16="http://schemas.microsoft.com/office/drawing/2014/main" id="{2D55CEE3-9830-4E89-AABD-5988640F8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61" y="415780"/>
            <a:ext cx="2563537" cy="18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23AD40-36F9-4ACF-9746-1E50E5DF086D}"/>
              </a:ext>
            </a:extLst>
          </p:cNvPr>
          <p:cNvSpPr txBox="1">
            <a:spLocks/>
          </p:cNvSpPr>
          <p:nvPr/>
        </p:nvSpPr>
        <p:spPr>
          <a:xfrm>
            <a:off x="1172705" y="6723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RANDOM FOREST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ECBF-F137-4E62-9AF1-C66C68FEE4FB}"/>
              </a:ext>
            </a:extLst>
          </p:cNvPr>
          <p:cNvSpPr txBox="1"/>
          <p:nvPr/>
        </p:nvSpPr>
        <p:spPr>
          <a:xfrm>
            <a:off x="508861" y="2511052"/>
            <a:ext cx="1117427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/>
              <a:t>Random forest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i="1" dirty="0"/>
              <a:t>supervised learning</a:t>
            </a:r>
            <a:r>
              <a:rPr lang="en-US" sz="2400" dirty="0"/>
              <a:t>. "</a:t>
            </a:r>
            <a:r>
              <a:rPr lang="en-US" sz="2400" dirty="0" err="1"/>
              <a:t>Hutan</a:t>
            </a:r>
            <a:r>
              <a:rPr lang="en-US" sz="2400" dirty="0"/>
              <a:t>" yang </a:t>
            </a:r>
            <a:r>
              <a:rPr lang="en-US" sz="2400" dirty="0" err="1"/>
              <a:t>dibangun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ansambel</a:t>
            </a:r>
            <a:r>
              <a:rPr lang="en-US" sz="2400" dirty="0"/>
              <a:t> </a:t>
            </a:r>
            <a:r>
              <a:rPr lang="en-US" sz="2400" i="1" dirty="0"/>
              <a:t>decision tree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Kelebihan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i="1" dirty="0"/>
              <a:t>Random Forest</a:t>
            </a:r>
            <a:r>
              <a:rPr lang="en-US" sz="2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fleksibel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regresi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klasifikasi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Hyperparameter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dan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dipahami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Meski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i="1" dirty="0"/>
              <a:t>hyperparameter </a:t>
            </a:r>
            <a:r>
              <a:rPr lang="en-US" sz="2400" dirty="0"/>
              <a:t> </a:t>
            </a:r>
            <a:r>
              <a:rPr lang="en-US" sz="2400" dirty="0" err="1"/>
              <a:t>seringkali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yang </a:t>
            </a:r>
            <a:r>
              <a:rPr lang="en-US" sz="2400" dirty="0" err="1"/>
              <a:t>bagus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691296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B1FFBA-5741-40D3-B4A4-0202D600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3"/>
          <a:stretch/>
        </p:blipFill>
        <p:spPr>
          <a:xfrm>
            <a:off x="4837812" y="1777581"/>
            <a:ext cx="6858242" cy="4943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DD39A-D4D6-4DEE-832C-CC05B56128D6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RANDOM FOREST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B037F-14CB-4CDD-B42C-DEB0C1CF1B5F}"/>
              </a:ext>
            </a:extLst>
          </p:cNvPr>
          <p:cNvSpPr/>
          <p:nvPr/>
        </p:nvSpPr>
        <p:spPr>
          <a:xfrm>
            <a:off x="495946" y="1777581"/>
            <a:ext cx="11220773" cy="4928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23F41-93DE-4421-9826-3EF626535ACF}"/>
              </a:ext>
            </a:extLst>
          </p:cNvPr>
          <p:cNvSpPr txBox="1"/>
          <p:nvPr/>
        </p:nvSpPr>
        <p:spPr>
          <a:xfrm>
            <a:off x="511444" y="1803336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DEA-6613-4128-8834-32695A5DC453}"/>
              </a:ext>
            </a:extLst>
          </p:cNvPr>
          <p:cNvSpPr txBox="1"/>
          <p:nvPr/>
        </p:nvSpPr>
        <p:spPr>
          <a:xfrm>
            <a:off x="511444" y="366227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85%</a:t>
            </a:r>
            <a:endParaRPr lang="en-ID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5CF-039C-477C-B491-026074DB5453}"/>
              </a:ext>
            </a:extLst>
          </p:cNvPr>
          <p:cNvSpPr txBox="1"/>
          <p:nvPr/>
        </p:nvSpPr>
        <p:spPr>
          <a:xfrm>
            <a:off x="511444" y="5505713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85%</a:t>
            </a:r>
            <a:endParaRPr lang="en-ID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AC91A-CAE7-4620-8D42-AA9129FE70FC}"/>
              </a:ext>
            </a:extLst>
          </p:cNvPr>
          <p:cNvSpPr txBox="1"/>
          <p:nvPr/>
        </p:nvSpPr>
        <p:spPr>
          <a:xfrm>
            <a:off x="7590007" y="6336710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A012F-7CD4-4AC5-A973-139A68AA51F3}"/>
              </a:ext>
            </a:extLst>
          </p:cNvPr>
          <p:cNvSpPr txBox="1"/>
          <p:nvPr/>
        </p:nvSpPr>
        <p:spPr>
          <a:xfrm rot="16200000">
            <a:off x="4537845" y="3971646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391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E6C117-C71D-448C-8BE6-BF4B65568258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DECISION TREE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61B51-F0EE-4E90-833A-DC9867CFEBA0}"/>
              </a:ext>
            </a:extLst>
          </p:cNvPr>
          <p:cNvSpPr txBox="1"/>
          <p:nvPr/>
        </p:nvSpPr>
        <p:spPr>
          <a:xfrm>
            <a:off x="516610" y="2603641"/>
            <a:ext cx="1115877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b="0" i="1" dirty="0">
                <a:effectLst/>
              </a:rPr>
              <a:t>Decision tree 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memprediksi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sebuah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kelas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(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klasifikasi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)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atau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nilai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(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regresi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)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berdasarkan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aturan-aturan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yang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dibentuk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setelah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ea typeface="Times New Roman" panose="02020603050405020304" pitchFamily="18" charset="0"/>
              </a:rPr>
              <a:t>mempelajari</a:t>
            </a:r>
            <a:r>
              <a:rPr lang="en-ID" sz="2400" dirty="0">
                <a:effectLst/>
                <a:ea typeface="Times New Roman" panose="02020603050405020304" pitchFamily="18" charset="0"/>
              </a:rPr>
              <a:t> data.</a:t>
            </a:r>
          </a:p>
          <a:p>
            <a:pPr algn="just">
              <a:lnSpc>
                <a:spcPct val="150000"/>
              </a:lnSpc>
            </a:pPr>
            <a:r>
              <a:rPr lang="en-ID" sz="2400" dirty="0" err="1"/>
              <a:t>Kelebihan</a:t>
            </a:r>
            <a:r>
              <a:rPr lang="en-ID" sz="2400" dirty="0"/>
              <a:t> model </a:t>
            </a:r>
            <a:r>
              <a:rPr lang="en-ID" sz="2400" i="1" dirty="0"/>
              <a:t>Decision Tree</a:t>
            </a:r>
            <a:r>
              <a:rPr lang="en-ID" sz="2400" dirty="0"/>
              <a:t>:</a:t>
            </a:r>
            <a:endParaRPr lang="en-ID" sz="2400" b="0" i="0" dirty="0">
              <a:effectLst/>
            </a:endParaRPr>
          </a:p>
          <a:p>
            <a:pPr marL="357188" indent="-3571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</a:rPr>
              <a:t>bisa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dibuat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secara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numerik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atau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kategorik</a:t>
            </a:r>
            <a:endParaRPr lang="en-ID" sz="2400" b="0" i="0" dirty="0">
              <a:effectLst/>
            </a:endParaRPr>
          </a:p>
          <a:p>
            <a:pPr marL="357188" indent="-3571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</a:rPr>
              <a:t>hanya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memerlukan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sedikit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pemrosesan</a:t>
            </a:r>
            <a:r>
              <a:rPr lang="en-ID" sz="2400" b="0" i="0" dirty="0">
                <a:effectLst/>
              </a:rPr>
              <a:t> data di </a:t>
            </a:r>
            <a:r>
              <a:rPr lang="en-ID" sz="2400" b="0" i="0" dirty="0" err="1">
                <a:effectLst/>
              </a:rPr>
              <a:t>awal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pembuatan</a:t>
            </a:r>
            <a:endParaRPr lang="en-ID" sz="2400" b="0" i="0" dirty="0">
              <a:effectLst/>
            </a:endParaRPr>
          </a:p>
          <a:p>
            <a:pPr marL="357188" indent="-3571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</a:rPr>
              <a:t>mudah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untuk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dibuat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kesimpulan</a:t>
            </a:r>
            <a:endParaRPr lang="en-ID" sz="2400" b="0" i="0" dirty="0">
              <a:effectLst/>
            </a:endParaRPr>
          </a:p>
          <a:p>
            <a:pPr algn="just">
              <a:lnSpc>
                <a:spcPct val="150000"/>
              </a:lnSpc>
            </a:pPr>
            <a:endParaRPr lang="en-ID" sz="2400" dirty="0"/>
          </a:p>
        </p:txBody>
      </p:sp>
      <p:pic>
        <p:nvPicPr>
          <p:cNvPr id="5" name="Picture 2" descr="The couple of panda is holding a book while the teacher gives the theory illustration Premium Vector">
            <a:extLst>
              <a:ext uri="{FF2B5EF4-FFF2-40B4-BE49-F238E27FC236}">
                <a16:creationId xmlns:a16="http://schemas.microsoft.com/office/drawing/2014/main" id="{E1B0AFC3-C986-4C10-B3FA-937B814E5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7" y="477773"/>
            <a:ext cx="2694778" cy="19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D3B930-2930-4EBF-AF95-BE40B72FF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21"/>
          <a:stretch/>
        </p:blipFill>
        <p:spPr>
          <a:xfrm>
            <a:off x="5064828" y="1803337"/>
            <a:ext cx="6651891" cy="490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DD39A-D4D6-4DEE-832C-CC05B56128D6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DECISION TREE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B037F-14CB-4CDD-B42C-DEB0C1CF1B5F}"/>
              </a:ext>
            </a:extLst>
          </p:cNvPr>
          <p:cNvSpPr/>
          <p:nvPr/>
        </p:nvSpPr>
        <p:spPr>
          <a:xfrm>
            <a:off x="495946" y="1777581"/>
            <a:ext cx="11220773" cy="4928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23F41-93DE-4421-9826-3EF626535ACF}"/>
              </a:ext>
            </a:extLst>
          </p:cNvPr>
          <p:cNvSpPr txBox="1"/>
          <p:nvPr/>
        </p:nvSpPr>
        <p:spPr>
          <a:xfrm>
            <a:off x="511444" y="1803336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79%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DEA-6613-4128-8834-32695A5DC453}"/>
              </a:ext>
            </a:extLst>
          </p:cNvPr>
          <p:cNvSpPr txBox="1"/>
          <p:nvPr/>
        </p:nvSpPr>
        <p:spPr>
          <a:xfrm>
            <a:off x="511444" y="366227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78%</a:t>
            </a:r>
            <a:endParaRPr lang="en-ID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5CF-039C-477C-B491-026074DB5453}"/>
              </a:ext>
            </a:extLst>
          </p:cNvPr>
          <p:cNvSpPr txBox="1"/>
          <p:nvPr/>
        </p:nvSpPr>
        <p:spPr>
          <a:xfrm>
            <a:off x="511444" y="5505713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78%</a:t>
            </a:r>
            <a:endParaRPr lang="en-ID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AC91A-CAE7-4620-8D42-AA9129FE70FC}"/>
              </a:ext>
            </a:extLst>
          </p:cNvPr>
          <p:cNvSpPr txBox="1"/>
          <p:nvPr/>
        </p:nvSpPr>
        <p:spPr>
          <a:xfrm>
            <a:off x="7590007" y="6336710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A012F-7CD4-4AC5-A973-139A68AA51F3}"/>
              </a:ext>
            </a:extLst>
          </p:cNvPr>
          <p:cNvSpPr txBox="1"/>
          <p:nvPr/>
        </p:nvSpPr>
        <p:spPr>
          <a:xfrm rot="16200000">
            <a:off x="4894306" y="398842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5828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couple of panda is holding a book while the teacher gives the theory illustration Premium Vector">
            <a:extLst>
              <a:ext uri="{FF2B5EF4-FFF2-40B4-BE49-F238E27FC236}">
                <a16:creationId xmlns:a16="http://schemas.microsoft.com/office/drawing/2014/main" id="{232999DF-F0B2-4E0F-AB49-CC96AAA9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7" y="477773"/>
            <a:ext cx="2694778" cy="19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FDECED-F38F-46A4-916E-F8517714C038}"/>
              </a:ext>
            </a:extLst>
          </p:cNvPr>
          <p:cNvSpPr txBox="1">
            <a:spLocks/>
          </p:cNvSpPr>
          <p:nvPr/>
        </p:nvSpPr>
        <p:spPr>
          <a:xfrm>
            <a:off x="3890074" y="896228"/>
            <a:ext cx="74792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accent5"/>
                </a:solidFill>
                <a:latin typeface="+mn-lt"/>
              </a:rPr>
              <a:t>SUPPORT VECTOR MACHINE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F198A-9E46-462C-AE4A-5F0DFF6677BC}"/>
              </a:ext>
            </a:extLst>
          </p:cNvPr>
          <p:cNvSpPr txBox="1"/>
          <p:nvPr/>
        </p:nvSpPr>
        <p:spPr>
          <a:xfrm>
            <a:off x="683217" y="2555175"/>
            <a:ext cx="10686081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SVM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merupakan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algoritma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training yang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bertujuan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memaksimalkan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margin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antara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pola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pelatihan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batas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keputusan</a:t>
            </a:r>
            <a:r>
              <a:rPr lang="en-ID" sz="2400" i="1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 (decision boundary)</a:t>
            </a:r>
          </a:p>
          <a:p>
            <a:pPr>
              <a:lnSpc>
                <a:spcPct val="150000"/>
              </a:lnSpc>
            </a:pPr>
            <a:r>
              <a:rPr lang="en-ID" sz="2400" dirty="0" err="1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Kelebihan</a:t>
            </a:r>
            <a:r>
              <a:rPr lang="en-ID" sz="2400" dirty="0">
                <a:solidFill>
                  <a:srgbClr val="3F3F46"/>
                </a:solidFill>
                <a:effectLst/>
                <a:ea typeface="Calibri" panose="020F0502020204030204" pitchFamily="34" charset="0"/>
              </a:rPr>
              <a:t> model SVM: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efektif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pada data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berdimensi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tinggi</a:t>
            </a:r>
            <a:endParaRPr lang="en-ID" sz="2400" dirty="0">
              <a:solidFill>
                <a:srgbClr val="3F3F46"/>
              </a:solidFill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efektif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pada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kasus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di mana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jumlah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fitur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pada data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lebih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besar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dari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jumlah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sampel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400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menggunakan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subset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poin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pelatihan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dalam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fungsi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keputusan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disebut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i="1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support vector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sehingga</a:t>
            </a:r>
            <a:r>
              <a:rPr lang="en-ID" sz="2400" dirty="0">
                <a:solidFill>
                  <a:srgbClr val="3F3F46"/>
                </a:solidFill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membuat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penggunaan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memori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menjadi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lebih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efisien</a:t>
            </a:r>
            <a:r>
              <a:rPr lang="en-ID" sz="2400" dirty="0">
                <a:solidFill>
                  <a:srgbClr val="3F3F46"/>
                </a:solidFill>
                <a:effectLst/>
                <a:ea typeface="Times New Roman" panose="02020603050405020304" pitchFamily="18" charset="0"/>
              </a:rPr>
              <a:t>.                 </a:t>
            </a:r>
            <a:endParaRPr lang="en-ID" sz="2400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755433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8;p26">
            <a:extLst>
              <a:ext uri="{FF2B5EF4-FFF2-40B4-BE49-F238E27FC236}">
                <a16:creationId xmlns:a16="http://schemas.microsoft.com/office/drawing/2014/main" id="{4DB53F0D-0E23-452A-91A5-FBF41B1DF38D}"/>
              </a:ext>
            </a:extLst>
          </p:cNvPr>
          <p:cNvSpPr txBox="1"/>
          <p:nvPr/>
        </p:nvSpPr>
        <p:spPr>
          <a:xfrm>
            <a:off x="2459596" y="5535268"/>
            <a:ext cx="727280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dirty="0">
                <a:solidFill>
                  <a:schemeClr val="dk1"/>
                </a:solidFill>
              </a:rPr>
              <a:t>Predict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Job Change of Data Scientists</a:t>
            </a:r>
            <a:endParaRPr dirty="0"/>
          </a:p>
          <a:p>
            <a:pPr algn="ctr"/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 Kaggle (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HR Analytics: Job Change of Data Scientists | Kaggle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Content : 2 CSV files (data train and data test)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95693D-7B8D-449A-8859-15AD039947DA}"/>
              </a:ext>
            </a:extLst>
          </p:cNvPr>
          <p:cNvGrpSpPr/>
          <p:nvPr/>
        </p:nvGrpSpPr>
        <p:grpSpPr>
          <a:xfrm>
            <a:off x="526473" y="536654"/>
            <a:ext cx="11180618" cy="4881994"/>
            <a:chOff x="10592" y="61908"/>
            <a:chExt cx="9144000" cy="3167448"/>
          </a:xfrm>
        </p:grpSpPr>
        <p:pic>
          <p:nvPicPr>
            <p:cNvPr id="5" name="Google Shape;147;p26">
              <a:extLst>
                <a:ext uri="{FF2B5EF4-FFF2-40B4-BE49-F238E27FC236}">
                  <a16:creationId xmlns:a16="http://schemas.microsoft.com/office/drawing/2014/main" id="{5DC3215F-DA25-42E1-969E-457F7C65F2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19378" t="8165" r="-18838" b="10236"/>
            <a:stretch/>
          </p:blipFill>
          <p:spPr>
            <a:xfrm>
              <a:off x="10592" y="61908"/>
              <a:ext cx="9144000" cy="301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84FB30-F374-4D35-9CE0-4E5591BA6EF8}"/>
                </a:ext>
              </a:extLst>
            </p:cNvPr>
            <p:cNvSpPr txBox="1"/>
            <p:nvPr/>
          </p:nvSpPr>
          <p:spPr>
            <a:xfrm>
              <a:off x="1264353" y="3089575"/>
              <a:ext cx="6496755" cy="13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hlinkClick r:id="rId4"/>
                </a:rPr>
                <a:t>Image Source: What employees want to help them succeed (upraise.io)</a:t>
              </a:r>
              <a:endParaRPr lang="en-ID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260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4EA1E9-9EF3-447F-A357-3DDFCB0B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5142309" y="1803336"/>
            <a:ext cx="6589908" cy="490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DD39A-D4D6-4DEE-832C-CC05B56128D6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SUPPORT VECTOR MACHINE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B037F-14CB-4CDD-B42C-DEB0C1CF1B5F}"/>
              </a:ext>
            </a:extLst>
          </p:cNvPr>
          <p:cNvSpPr/>
          <p:nvPr/>
        </p:nvSpPr>
        <p:spPr>
          <a:xfrm>
            <a:off x="495946" y="1777581"/>
            <a:ext cx="11220773" cy="4928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23F41-93DE-4421-9826-3EF626535ACF}"/>
              </a:ext>
            </a:extLst>
          </p:cNvPr>
          <p:cNvSpPr txBox="1"/>
          <p:nvPr/>
        </p:nvSpPr>
        <p:spPr>
          <a:xfrm>
            <a:off x="511444" y="1803336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80%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47DEA-6613-4128-8834-32695A5DC453}"/>
              </a:ext>
            </a:extLst>
          </p:cNvPr>
          <p:cNvSpPr txBox="1"/>
          <p:nvPr/>
        </p:nvSpPr>
        <p:spPr>
          <a:xfrm>
            <a:off x="511444" y="366227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77%</a:t>
            </a:r>
            <a:endParaRPr lang="en-ID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5CF-039C-477C-B491-026074DB5453}"/>
              </a:ext>
            </a:extLst>
          </p:cNvPr>
          <p:cNvSpPr txBox="1"/>
          <p:nvPr/>
        </p:nvSpPr>
        <p:spPr>
          <a:xfrm>
            <a:off x="511444" y="5505713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77%</a:t>
            </a:r>
            <a:endParaRPr lang="en-ID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AC91A-CAE7-4620-8D42-AA9129FE70FC}"/>
              </a:ext>
            </a:extLst>
          </p:cNvPr>
          <p:cNvSpPr txBox="1"/>
          <p:nvPr/>
        </p:nvSpPr>
        <p:spPr>
          <a:xfrm>
            <a:off x="7590007" y="6336710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A012F-7CD4-4AC5-A973-139A68AA51F3}"/>
              </a:ext>
            </a:extLst>
          </p:cNvPr>
          <p:cNvSpPr txBox="1"/>
          <p:nvPr/>
        </p:nvSpPr>
        <p:spPr>
          <a:xfrm rot="16200000">
            <a:off x="4894306" y="398842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0939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A3FD92-8D87-48C6-93B2-478CCA726985}"/>
              </a:ext>
            </a:extLst>
          </p:cNvPr>
          <p:cNvSpPr/>
          <p:nvPr/>
        </p:nvSpPr>
        <p:spPr>
          <a:xfrm>
            <a:off x="2711080" y="4938731"/>
            <a:ext cx="7274893" cy="700088"/>
          </a:xfrm>
          <a:prstGeom prst="roundRect">
            <a:avLst/>
          </a:prstGeom>
          <a:solidFill>
            <a:srgbClr val="FFFF66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A02C179-9EE1-48E4-8153-36F1C0037062}"/>
              </a:ext>
            </a:extLst>
          </p:cNvPr>
          <p:cNvSpPr/>
          <p:nvPr/>
        </p:nvSpPr>
        <p:spPr>
          <a:xfrm>
            <a:off x="2711081" y="4001318"/>
            <a:ext cx="7274893" cy="70008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277E4C-DD55-44C9-9399-6FC848C2D7C5}"/>
              </a:ext>
            </a:extLst>
          </p:cNvPr>
          <p:cNvSpPr/>
          <p:nvPr/>
        </p:nvSpPr>
        <p:spPr>
          <a:xfrm>
            <a:off x="2715768" y="3042031"/>
            <a:ext cx="7274893" cy="70008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B5FEC8-E015-44DA-950F-5C499AE17AF8}"/>
              </a:ext>
            </a:extLst>
          </p:cNvPr>
          <p:cNvSpPr/>
          <p:nvPr/>
        </p:nvSpPr>
        <p:spPr>
          <a:xfrm>
            <a:off x="2711081" y="2095735"/>
            <a:ext cx="7274893" cy="700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22DB-3358-4A3C-9022-27F1C0C6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1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OUTLINE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Arrow: Chevron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5153FE6-A377-4BF2-B3EB-62ECC1CEB72D}"/>
              </a:ext>
            </a:extLst>
          </p:cNvPr>
          <p:cNvSpPr/>
          <p:nvPr/>
        </p:nvSpPr>
        <p:spPr>
          <a:xfrm rot="5400000">
            <a:off x="1844945" y="2217810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139;p25">
            <a:extLst>
              <a:ext uri="{FF2B5EF4-FFF2-40B4-BE49-F238E27FC236}">
                <a16:creationId xmlns:a16="http://schemas.microsoft.com/office/drawing/2014/main" id="{52A085D0-359A-4B7F-87FF-3EABBA14F4ED}"/>
              </a:ext>
            </a:extLst>
          </p:cNvPr>
          <p:cNvSpPr/>
          <p:nvPr/>
        </p:nvSpPr>
        <p:spPr>
          <a:xfrm rot="18900000">
            <a:off x="2276784" y="2478737"/>
            <a:ext cx="205364" cy="518217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1;p25">
            <a:extLst>
              <a:ext uri="{FF2B5EF4-FFF2-40B4-BE49-F238E27FC236}">
                <a16:creationId xmlns:a16="http://schemas.microsoft.com/office/drawing/2014/main" id="{8DD04876-2676-49CA-B4BB-7D58692D9FDA}"/>
              </a:ext>
            </a:extLst>
          </p:cNvPr>
          <p:cNvSpPr txBox="1"/>
          <p:nvPr/>
        </p:nvSpPr>
        <p:spPr>
          <a:xfrm>
            <a:off x="2813008" y="2114916"/>
            <a:ext cx="28974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</a:p>
          <a:p>
            <a:r>
              <a:rPr lang="en-US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rrow: Chevron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D72F803-6B42-4707-8FA4-74AB2C7ECD1F}"/>
              </a:ext>
            </a:extLst>
          </p:cNvPr>
          <p:cNvSpPr/>
          <p:nvPr/>
        </p:nvSpPr>
        <p:spPr>
          <a:xfrm rot="5400000">
            <a:off x="1839466" y="3185656"/>
            <a:ext cx="1080000" cy="828000"/>
          </a:xfrm>
          <a:prstGeom prst="chevron">
            <a:avLst>
              <a:gd name="adj" fmla="val 4449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21;p25">
            <a:extLst>
              <a:ext uri="{FF2B5EF4-FFF2-40B4-BE49-F238E27FC236}">
                <a16:creationId xmlns:a16="http://schemas.microsoft.com/office/drawing/2014/main" id="{ABBD9C6F-F4D0-4437-ABD1-98CFE3BBF3A7}"/>
              </a:ext>
            </a:extLst>
          </p:cNvPr>
          <p:cNvSpPr txBox="1"/>
          <p:nvPr/>
        </p:nvSpPr>
        <p:spPr>
          <a:xfrm>
            <a:off x="2805630" y="3050778"/>
            <a:ext cx="31122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Preprocessing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140;p25">
            <a:extLst>
              <a:ext uri="{FF2B5EF4-FFF2-40B4-BE49-F238E27FC236}">
                <a16:creationId xmlns:a16="http://schemas.microsoft.com/office/drawing/2014/main" id="{2365A9B4-F10D-4272-BFD8-167EF505961F}"/>
              </a:ext>
            </a:extLst>
          </p:cNvPr>
          <p:cNvSpPr/>
          <p:nvPr/>
        </p:nvSpPr>
        <p:spPr>
          <a:xfrm>
            <a:off x="2201340" y="3398344"/>
            <a:ext cx="429148" cy="486092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rrow: Chevron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23CAB6B-E339-4ABC-A47F-474F3E5EAD93}"/>
              </a:ext>
            </a:extLst>
          </p:cNvPr>
          <p:cNvSpPr/>
          <p:nvPr/>
        </p:nvSpPr>
        <p:spPr>
          <a:xfrm rot="5400000">
            <a:off x="1844945" y="4117674"/>
            <a:ext cx="1080000" cy="838800"/>
          </a:xfrm>
          <a:prstGeom prst="chevron">
            <a:avLst>
              <a:gd name="adj" fmla="val 4449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oogle Shape;141;p25" descr="Playbook">
            <a:extLst>
              <a:ext uri="{FF2B5EF4-FFF2-40B4-BE49-F238E27FC236}">
                <a16:creationId xmlns:a16="http://schemas.microsoft.com/office/drawing/2014/main" id="{BA3A99A4-8BC2-44ED-954E-8097C12133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7" y="4295635"/>
            <a:ext cx="642177" cy="6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1;p25">
            <a:extLst>
              <a:ext uri="{FF2B5EF4-FFF2-40B4-BE49-F238E27FC236}">
                <a16:creationId xmlns:a16="http://schemas.microsoft.com/office/drawing/2014/main" id="{A83539CF-15AB-40B9-A8B5-20D7C5BCAABF}"/>
              </a:ext>
            </a:extLst>
          </p:cNvPr>
          <p:cNvSpPr txBox="1"/>
          <p:nvPr/>
        </p:nvSpPr>
        <p:spPr>
          <a:xfrm>
            <a:off x="2821242" y="4017011"/>
            <a:ext cx="1976296" cy="65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Evaluate Model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21;p25">
            <a:extLst>
              <a:ext uri="{FF2B5EF4-FFF2-40B4-BE49-F238E27FC236}">
                <a16:creationId xmlns:a16="http://schemas.microsoft.com/office/drawing/2014/main" id="{64526D49-6AEB-44C2-BFA4-3C4CF0C3BE2B}"/>
              </a:ext>
            </a:extLst>
          </p:cNvPr>
          <p:cNvSpPr txBox="1"/>
          <p:nvPr/>
        </p:nvSpPr>
        <p:spPr>
          <a:xfrm>
            <a:off x="2804345" y="4956361"/>
            <a:ext cx="1976296" cy="65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Tune-in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Finalization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Arrow: Chevron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34BED22-9D35-481F-BDE4-65D51D2AAED0}"/>
              </a:ext>
            </a:extLst>
          </p:cNvPr>
          <p:cNvSpPr/>
          <p:nvPr/>
        </p:nvSpPr>
        <p:spPr>
          <a:xfrm rot="5400000">
            <a:off x="1853607" y="5047282"/>
            <a:ext cx="1080000" cy="838800"/>
          </a:xfrm>
          <a:prstGeom prst="chevron">
            <a:avLst>
              <a:gd name="adj" fmla="val 44496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Graphic 33" descr="Presentation with media">
            <a:extLst>
              <a:ext uri="{FF2B5EF4-FFF2-40B4-BE49-F238E27FC236}">
                <a16:creationId xmlns:a16="http://schemas.microsoft.com/office/drawing/2014/main" id="{2248EA52-FFD6-42D7-8FCE-FF177C7E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1096" y="5228067"/>
            <a:ext cx="665022" cy="6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30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A96EC-E6D5-479C-A19E-640DBC4D2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05" y="2597769"/>
            <a:ext cx="5145808" cy="40137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C6BB53-F99B-45DA-B698-F87DC0B84BF2}"/>
              </a:ext>
            </a:extLst>
          </p:cNvPr>
          <p:cNvSpPr txBox="1">
            <a:spLocks/>
          </p:cNvSpPr>
          <p:nvPr/>
        </p:nvSpPr>
        <p:spPr>
          <a:xfrm>
            <a:off x="1235150" y="1227951"/>
            <a:ext cx="10515600" cy="1630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chemeClr val="accent5"/>
                </a:solidFill>
                <a:latin typeface="+mn-lt"/>
              </a:rPr>
              <a:t>HYPERPARAMETER TUNING</a:t>
            </a:r>
            <a:endParaRPr lang="en-ID" sz="8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4085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621CD1-B769-4220-A69D-EA4DE02E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3"/>
          <a:stretch/>
        </p:blipFill>
        <p:spPr>
          <a:xfrm>
            <a:off x="3502617" y="3177151"/>
            <a:ext cx="4912963" cy="3479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EB5FC9-5F0C-4A93-8ECC-C4E9A273D734}"/>
              </a:ext>
            </a:extLst>
          </p:cNvPr>
          <p:cNvSpPr/>
          <p:nvPr/>
        </p:nvSpPr>
        <p:spPr>
          <a:xfrm>
            <a:off x="511444" y="1782305"/>
            <a:ext cx="11220773" cy="488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6C9E-377E-4AB5-826D-04C3F8EBF6AC}"/>
              </a:ext>
            </a:extLst>
          </p:cNvPr>
          <p:cNvSpPr txBox="1"/>
          <p:nvPr/>
        </p:nvSpPr>
        <p:spPr>
          <a:xfrm>
            <a:off x="511444" y="1782307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86%</a:t>
            </a:r>
            <a:endParaRPr lang="en-ID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B606E-FAEA-484B-94F4-07AFE7C76B95}"/>
              </a:ext>
            </a:extLst>
          </p:cNvPr>
          <p:cNvSpPr txBox="1"/>
          <p:nvPr/>
        </p:nvSpPr>
        <p:spPr>
          <a:xfrm>
            <a:off x="4367938" y="178604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83%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4C36-13AA-4E3E-8A21-471CB6835EEC}"/>
              </a:ext>
            </a:extLst>
          </p:cNvPr>
          <p:cNvSpPr txBox="1"/>
          <p:nvPr/>
        </p:nvSpPr>
        <p:spPr>
          <a:xfrm>
            <a:off x="8224433" y="1789781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83%</a:t>
            </a:r>
            <a:endParaRPr lang="en-ID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CD6E5B-0DCF-4806-B849-958778AC8CFA}"/>
              </a:ext>
            </a:extLst>
          </p:cNvPr>
          <p:cNvSpPr txBox="1">
            <a:spLocks/>
          </p:cNvSpPr>
          <p:nvPr/>
        </p:nvSpPr>
        <p:spPr>
          <a:xfrm>
            <a:off x="506276" y="3161654"/>
            <a:ext cx="2996341" cy="35026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800" b="1" dirty="0">
                <a:solidFill>
                  <a:schemeClr val="tx1"/>
                </a:solidFill>
              </a:rPr>
              <a:t>Before Tune-in: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Recall 84%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Accuracy 81%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AUC 81%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2800" b="1" dirty="0">
                <a:solidFill>
                  <a:schemeClr val="tx1"/>
                </a:solidFill>
              </a:rPr>
              <a:t>Best Param: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Max depth : 10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Num leaves : 131</a:t>
            </a:r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F0C2-80BB-4586-935B-E7E64C5517A9}"/>
              </a:ext>
            </a:extLst>
          </p:cNvPr>
          <p:cNvSpPr txBox="1"/>
          <p:nvPr/>
        </p:nvSpPr>
        <p:spPr>
          <a:xfrm>
            <a:off x="5346916" y="625623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F160-E1E9-4875-9F03-0212DE02B346}"/>
              </a:ext>
            </a:extLst>
          </p:cNvPr>
          <p:cNvSpPr txBox="1"/>
          <p:nvPr/>
        </p:nvSpPr>
        <p:spPr>
          <a:xfrm rot="16200000">
            <a:off x="3270186" y="4419398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4BD3AE-3DD4-4781-B1E9-70D3BFB6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80" y="3184625"/>
            <a:ext cx="3321805" cy="3471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FAD8AAB-C472-4A57-9D94-F2011F374D58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LIGHT GBM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6729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02932-2E83-4778-85F0-2A6C28405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5"/>
          <a:stretch/>
        </p:blipFill>
        <p:spPr>
          <a:xfrm>
            <a:off x="3503326" y="3177151"/>
            <a:ext cx="4912254" cy="350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EB5FC9-5F0C-4A93-8ECC-C4E9A273D734}"/>
              </a:ext>
            </a:extLst>
          </p:cNvPr>
          <p:cNvSpPr/>
          <p:nvPr/>
        </p:nvSpPr>
        <p:spPr>
          <a:xfrm>
            <a:off x="511444" y="1782305"/>
            <a:ext cx="11220773" cy="488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6C9E-377E-4AB5-826D-04C3F8EBF6AC}"/>
              </a:ext>
            </a:extLst>
          </p:cNvPr>
          <p:cNvSpPr txBox="1"/>
          <p:nvPr/>
        </p:nvSpPr>
        <p:spPr>
          <a:xfrm>
            <a:off x="511444" y="1782307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B606E-FAEA-484B-94F4-07AFE7C76B95}"/>
              </a:ext>
            </a:extLst>
          </p:cNvPr>
          <p:cNvSpPr txBox="1"/>
          <p:nvPr/>
        </p:nvSpPr>
        <p:spPr>
          <a:xfrm>
            <a:off x="4367938" y="178604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85%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4C36-13AA-4E3E-8A21-471CB6835EEC}"/>
              </a:ext>
            </a:extLst>
          </p:cNvPr>
          <p:cNvSpPr txBox="1"/>
          <p:nvPr/>
        </p:nvSpPr>
        <p:spPr>
          <a:xfrm>
            <a:off x="8224433" y="1789781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85%</a:t>
            </a:r>
            <a:endParaRPr lang="en-ID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CD6E5B-0DCF-4806-B849-958778AC8CFA}"/>
              </a:ext>
            </a:extLst>
          </p:cNvPr>
          <p:cNvSpPr txBox="1">
            <a:spLocks/>
          </p:cNvSpPr>
          <p:nvPr/>
        </p:nvSpPr>
        <p:spPr>
          <a:xfrm>
            <a:off x="506276" y="3161654"/>
            <a:ext cx="2996341" cy="35026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Before Tune-in: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Recall 84%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Accuracy 85%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AUC 85%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Best Param: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Criterion: entropy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Max features : log2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N estimator : 1000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F0C2-80BB-4586-935B-E7E64C5517A9}"/>
              </a:ext>
            </a:extLst>
          </p:cNvPr>
          <p:cNvSpPr txBox="1"/>
          <p:nvPr/>
        </p:nvSpPr>
        <p:spPr>
          <a:xfrm>
            <a:off x="5346916" y="625623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F160-E1E9-4875-9F03-0212DE02B346}"/>
              </a:ext>
            </a:extLst>
          </p:cNvPr>
          <p:cNvSpPr txBox="1"/>
          <p:nvPr/>
        </p:nvSpPr>
        <p:spPr>
          <a:xfrm rot="16200000">
            <a:off x="3270186" y="4419398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B0D661-9DD1-4629-A739-732ABE61920C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RANDOM FOREST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B14EB4-DF45-43EC-A721-94384557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79" y="3177150"/>
            <a:ext cx="3321805" cy="3502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113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864AD5-9F64-4A17-BACA-70EFA832D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8"/>
          <a:stretch/>
        </p:blipFill>
        <p:spPr>
          <a:xfrm>
            <a:off x="3502617" y="3182685"/>
            <a:ext cx="4912962" cy="3481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EB5FC9-5F0C-4A93-8ECC-C4E9A273D734}"/>
              </a:ext>
            </a:extLst>
          </p:cNvPr>
          <p:cNvSpPr/>
          <p:nvPr/>
        </p:nvSpPr>
        <p:spPr>
          <a:xfrm>
            <a:off x="511444" y="1782305"/>
            <a:ext cx="11220773" cy="488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6C9E-377E-4AB5-826D-04C3F8EBF6AC}"/>
              </a:ext>
            </a:extLst>
          </p:cNvPr>
          <p:cNvSpPr txBox="1"/>
          <p:nvPr/>
        </p:nvSpPr>
        <p:spPr>
          <a:xfrm>
            <a:off x="511444" y="1782307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B606E-FAEA-484B-94F4-07AFE7C76B95}"/>
              </a:ext>
            </a:extLst>
          </p:cNvPr>
          <p:cNvSpPr txBox="1"/>
          <p:nvPr/>
        </p:nvSpPr>
        <p:spPr>
          <a:xfrm>
            <a:off x="4367938" y="178604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79%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4C36-13AA-4E3E-8A21-471CB6835EEC}"/>
              </a:ext>
            </a:extLst>
          </p:cNvPr>
          <p:cNvSpPr txBox="1"/>
          <p:nvPr/>
        </p:nvSpPr>
        <p:spPr>
          <a:xfrm>
            <a:off x="8224433" y="1789781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79%</a:t>
            </a:r>
            <a:endParaRPr lang="en-ID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CD6E5B-0DCF-4806-B849-958778AC8CFA}"/>
              </a:ext>
            </a:extLst>
          </p:cNvPr>
          <p:cNvSpPr txBox="1">
            <a:spLocks/>
          </p:cNvSpPr>
          <p:nvPr/>
        </p:nvSpPr>
        <p:spPr>
          <a:xfrm>
            <a:off x="506276" y="3161654"/>
            <a:ext cx="2996341" cy="35026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Before Tune-in: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Recall 79%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Accuracy 78%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AUC 78%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Best Param: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Criterion: entropy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Max depth : 14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Min sample split: 20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F0C2-80BB-4586-935B-E7E64C5517A9}"/>
              </a:ext>
            </a:extLst>
          </p:cNvPr>
          <p:cNvSpPr txBox="1"/>
          <p:nvPr/>
        </p:nvSpPr>
        <p:spPr>
          <a:xfrm>
            <a:off x="5346916" y="625623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F160-E1E9-4875-9F03-0212DE02B346}"/>
              </a:ext>
            </a:extLst>
          </p:cNvPr>
          <p:cNvSpPr txBox="1"/>
          <p:nvPr/>
        </p:nvSpPr>
        <p:spPr>
          <a:xfrm rot="16200000">
            <a:off x="3270186" y="4419398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815D60-50A5-4773-B021-4CBBA75A6B90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DECISION TREE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BD393A-412B-4C42-9A23-6C8B3B839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79" y="3177151"/>
            <a:ext cx="3311471" cy="3502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2788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A46120-4DAA-4F16-B4D3-F7890574F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6"/>
          <a:stretch/>
        </p:blipFill>
        <p:spPr>
          <a:xfrm>
            <a:off x="3502617" y="3184630"/>
            <a:ext cx="4907795" cy="3502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EB5FC9-5F0C-4A93-8ECC-C4E9A273D734}"/>
              </a:ext>
            </a:extLst>
          </p:cNvPr>
          <p:cNvSpPr/>
          <p:nvPr/>
        </p:nvSpPr>
        <p:spPr>
          <a:xfrm>
            <a:off x="511444" y="1782305"/>
            <a:ext cx="11220773" cy="488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6C9E-377E-4AB5-826D-04C3F8EBF6AC}"/>
              </a:ext>
            </a:extLst>
          </p:cNvPr>
          <p:cNvSpPr txBox="1"/>
          <p:nvPr/>
        </p:nvSpPr>
        <p:spPr>
          <a:xfrm>
            <a:off x="511444" y="1782307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86%</a:t>
            </a:r>
            <a:endParaRPr lang="en-ID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B606E-FAEA-484B-94F4-07AFE7C76B95}"/>
              </a:ext>
            </a:extLst>
          </p:cNvPr>
          <p:cNvSpPr txBox="1"/>
          <p:nvPr/>
        </p:nvSpPr>
        <p:spPr>
          <a:xfrm>
            <a:off x="4367938" y="178604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4C36-13AA-4E3E-8A21-471CB6835EEC}"/>
              </a:ext>
            </a:extLst>
          </p:cNvPr>
          <p:cNvSpPr txBox="1"/>
          <p:nvPr/>
        </p:nvSpPr>
        <p:spPr>
          <a:xfrm>
            <a:off x="8224433" y="1789781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CD6E5B-0DCF-4806-B849-958778AC8CFA}"/>
              </a:ext>
            </a:extLst>
          </p:cNvPr>
          <p:cNvSpPr txBox="1">
            <a:spLocks/>
          </p:cNvSpPr>
          <p:nvPr/>
        </p:nvSpPr>
        <p:spPr>
          <a:xfrm>
            <a:off x="506276" y="3161654"/>
            <a:ext cx="2996341" cy="35026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Before Tune-in: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Recall 80%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Accuracy 77%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AUC 77%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Best Param: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C: 1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Gamma : 1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Kernel : </a:t>
            </a:r>
            <a:r>
              <a:rPr lang="en-US" sz="2400" dirty="0" err="1">
                <a:solidFill>
                  <a:schemeClr val="tx1"/>
                </a:solidFill>
              </a:rPr>
              <a:t>rbf</a:t>
            </a:r>
            <a:endParaRPr lang="en-ID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F0C2-80BB-4586-935B-E7E64C5517A9}"/>
              </a:ext>
            </a:extLst>
          </p:cNvPr>
          <p:cNvSpPr txBox="1"/>
          <p:nvPr/>
        </p:nvSpPr>
        <p:spPr>
          <a:xfrm>
            <a:off x="5346916" y="625623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F160-E1E9-4875-9F03-0212DE02B346}"/>
              </a:ext>
            </a:extLst>
          </p:cNvPr>
          <p:cNvSpPr txBox="1"/>
          <p:nvPr/>
        </p:nvSpPr>
        <p:spPr>
          <a:xfrm rot="16200000">
            <a:off x="3270186" y="4419398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4F876F-72F8-4A75-AA4B-81C10C8D1C25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SUPPORT VECTOR MACHINE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7C7AE3-238C-46B0-8ACD-24E0C63FF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13" y="3178218"/>
            <a:ext cx="3316638" cy="3509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449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9D4F8-3507-4A97-9B11-78B2E035C3DC}"/>
              </a:ext>
            </a:extLst>
          </p:cNvPr>
          <p:cNvSpPr txBox="1"/>
          <p:nvPr/>
        </p:nvSpPr>
        <p:spPr>
          <a:xfrm>
            <a:off x="838200" y="2831200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800" dirty="0"/>
              <a:t>TPOT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Mesin</a:t>
            </a:r>
            <a:r>
              <a:rPr lang="en-ID" sz="2800" dirty="0"/>
              <a:t> </a:t>
            </a:r>
            <a:r>
              <a:rPr lang="en-ID" sz="2800" dirty="0" err="1"/>
              <a:t>Pembelajaran</a:t>
            </a:r>
            <a:r>
              <a:rPr lang="en-ID" sz="2800" dirty="0"/>
              <a:t> </a:t>
            </a:r>
            <a:r>
              <a:rPr lang="en-ID" sz="2800" dirty="0" err="1"/>
              <a:t>Otomatis</a:t>
            </a:r>
            <a:r>
              <a:rPr lang="en-ID" sz="2800" dirty="0"/>
              <a:t> Python yang </a:t>
            </a:r>
            <a:r>
              <a:rPr lang="en-ID" sz="2800" dirty="0" err="1"/>
              <a:t>mengoptimalkan</a:t>
            </a:r>
            <a:r>
              <a:rPr lang="en-ID" sz="2800" dirty="0"/>
              <a:t> </a:t>
            </a:r>
            <a:r>
              <a:rPr lang="en-ID" sz="2800" i="1" dirty="0"/>
              <a:t>machine learning pipelines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pemrograman</a:t>
            </a:r>
            <a:r>
              <a:rPr lang="en-ID" sz="2800" dirty="0"/>
              <a:t> genetic</a:t>
            </a:r>
            <a:r>
              <a:rPr lang="en-ID" sz="2800" i="1" dirty="0"/>
              <a:t>. </a:t>
            </a:r>
            <a:r>
              <a:rPr lang="en-ID" sz="2800" dirty="0" err="1"/>
              <a:t>Prinsip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TPOT </a:t>
            </a:r>
            <a:r>
              <a:rPr lang="en-ID" sz="2800" dirty="0" err="1"/>
              <a:t>sendiri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otomatis</a:t>
            </a:r>
            <a:r>
              <a:rPr lang="en-ID" sz="2800" dirty="0"/>
              <a:t> </a:t>
            </a:r>
            <a:r>
              <a:rPr lang="en-ID" sz="2800" dirty="0" err="1"/>
              <a:t>menjelajari</a:t>
            </a:r>
            <a:r>
              <a:rPr lang="en-ID" sz="2800" dirty="0"/>
              <a:t> </a:t>
            </a:r>
            <a:r>
              <a:rPr lang="en-ID" sz="2800" dirty="0" err="1"/>
              <a:t>ribuan</a:t>
            </a:r>
            <a:r>
              <a:rPr lang="en-ID" sz="2800" dirty="0"/>
              <a:t> </a:t>
            </a:r>
            <a:r>
              <a:rPr lang="en-ID" sz="2800" i="1" dirty="0"/>
              <a:t>pipelines</a:t>
            </a:r>
            <a:r>
              <a:rPr lang="en-ID" sz="2800" dirty="0"/>
              <a:t> dan </a:t>
            </a:r>
            <a:r>
              <a:rPr lang="en-ID" sz="2800" dirty="0" err="1"/>
              <a:t>menemukan</a:t>
            </a:r>
            <a:r>
              <a:rPr lang="en-ID" sz="2800" dirty="0"/>
              <a:t> yang </a:t>
            </a:r>
            <a:r>
              <a:rPr lang="en-ID" sz="2800" dirty="0" err="1"/>
              <a:t>terbaik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264709-FF4D-44E0-8A04-E08E72BD8DA9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TPOT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2050" name="Picture 2" descr="The couple of panda is holding a book while the teacher gives the theory illustration Premium Vector">
            <a:extLst>
              <a:ext uri="{FF2B5EF4-FFF2-40B4-BE49-F238E27FC236}">
                <a16:creationId xmlns:a16="http://schemas.microsoft.com/office/drawing/2014/main" id="{FC4C228D-C367-4B80-A449-7C0DC155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7" y="477773"/>
            <a:ext cx="2694778" cy="19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44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A5523B-384E-4DBB-901C-E84527675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4"/>
          <a:stretch/>
        </p:blipFill>
        <p:spPr>
          <a:xfrm>
            <a:off x="3512003" y="3184855"/>
            <a:ext cx="4712430" cy="3479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EB5FC9-5F0C-4A93-8ECC-C4E9A273D734}"/>
              </a:ext>
            </a:extLst>
          </p:cNvPr>
          <p:cNvSpPr/>
          <p:nvPr/>
        </p:nvSpPr>
        <p:spPr>
          <a:xfrm>
            <a:off x="511444" y="1782305"/>
            <a:ext cx="11220773" cy="4881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6C9E-377E-4AB5-826D-04C3F8EBF6AC}"/>
              </a:ext>
            </a:extLst>
          </p:cNvPr>
          <p:cNvSpPr txBox="1"/>
          <p:nvPr/>
        </p:nvSpPr>
        <p:spPr>
          <a:xfrm>
            <a:off x="511444" y="1782307"/>
            <a:ext cx="3502617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</a:t>
            </a:r>
            <a:endParaRPr lang="en-US" dirty="0"/>
          </a:p>
          <a:p>
            <a:pPr algn="ctr"/>
            <a:r>
              <a:rPr lang="en-US" sz="4800" dirty="0"/>
              <a:t>85%</a:t>
            </a:r>
            <a:endParaRPr lang="en-ID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B606E-FAEA-484B-94F4-07AFE7C76B95}"/>
              </a:ext>
            </a:extLst>
          </p:cNvPr>
          <p:cNvSpPr txBox="1"/>
          <p:nvPr/>
        </p:nvSpPr>
        <p:spPr>
          <a:xfrm>
            <a:off x="4367938" y="1786044"/>
            <a:ext cx="350261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ACCURACY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4C36-13AA-4E3E-8A21-471CB6835EEC}"/>
              </a:ext>
            </a:extLst>
          </p:cNvPr>
          <p:cNvSpPr txBox="1"/>
          <p:nvPr/>
        </p:nvSpPr>
        <p:spPr>
          <a:xfrm>
            <a:off x="8224433" y="1789781"/>
            <a:ext cx="350261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UNDER CURVE</a:t>
            </a:r>
            <a:endParaRPr lang="en-US" dirty="0"/>
          </a:p>
          <a:p>
            <a:pPr algn="ctr"/>
            <a:r>
              <a:rPr lang="en-US" sz="4800" dirty="0"/>
              <a:t>84%</a:t>
            </a:r>
            <a:endParaRPr lang="en-ID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CD6E5B-0DCF-4806-B849-958778AC8CFA}"/>
              </a:ext>
            </a:extLst>
          </p:cNvPr>
          <p:cNvSpPr txBox="1">
            <a:spLocks/>
          </p:cNvSpPr>
          <p:nvPr/>
        </p:nvSpPr>
        <p:spPr>
          <a:xfrm>
            <a:off x="506276" y="3161654"/>
            <a:ext cx="2996341" cy="35026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1" dirty="0">
                <a:solidFill>
                  <a:schemeClr val="tx1"/>
                </a:solidFill>
              </a:rPr>
              <a:t>Gradient Boosting Classifier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Learning rate : 0,1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Max depth : 7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Max feature : 0,5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Min sample leaf : 1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Min sample split : 11</a:t>
            </a:r>
          </a:p>
          <a:p>
            <a:pPr algn="l"/>
            <a:r>
              <a:rPr lang="en-ID" sz="2400" dirty="0">
                <a:solidFill>
                  <a:schemeClr val="tx1"/>
                </a:solidFill>
              </a:rPr>
              <a:t>Subsample : 0,95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F0C2-80BB-4586-935B-E7E64C5517A9}"/>
              </a:ext>
            </a:extLst>
          </p:cNvPr>
          <p:cNvSpPr txBox="1"/>
          <p:nvPr/>
        </p:nvSpPr>
        <p:spPr>
          <a:xfrm>
            <a:off x="5346916" y="6256237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F160-E1E9-4875-9F03-0212DE02B346}"/>
              </a:ext>
            </a:extLst>
          </p:cNvPr>
          <p:cNvSpPr txBox="1"/>
          <p:nvPr/>
        </p:nvSpPr>
        <p:spPr>
          <a:xfrm rot="16200000">
            <a:off x="3270186" y="4419398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3025E7-8393-400E-8EBA-697C978468E7}"/>
              </a:ext>
            </a:extLst>
          </p:cNvPr>
          <p:cNvSpPr txBox="1">
            <a:spLocks/>
          </p:cNvSpPr>
          <p:nvPr/>
        </p:nvSpPr>
        <p:spPr>
          <a:xfrm>
            <a:off x="838200" y="47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accent5"/>
                </a:solidFill>
                <a:latin typeface="+mn-lt"/>
              </a:rPr>
              <a:t>TPOT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714F43-68A0-46AF-9B0D-22E4D0A41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19" y="3177152"/>
            <a:ext cx="3493231" cy="3479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4424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A68F4-0CBE-4E87-88E3-27265A407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 t="11507" r="8818" b="13420"/>
          <a:stretch/>
        </p:blipFill>
        <p:spPr>
          <a:xfrm>
            <a:off x="859237" y="617364"/>
            <a:ext cx="3285640" cy="2003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9550D-14A9-4733-9E97-76190219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559" y="617364"/>
            <a:ext cx="7776873" cy="13915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PERBANDINGAN</a:t>
            </a:r>
            <a:r>
              <a:rPr lang="en-US" sz="6000" b="1" dirty="0">
                <a:latin typeface="+mn-lt"/>
              </a:rPr>
              <a:t> MODEL</a:t>
            </a:r>
            <a:endParaRPr lang="en-ID"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DE704-033F-499C-B65D-3373FF13F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63" y="2305209"/>
            <a:ext cx="5807298" cy="435547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2B8CCE-D760-4DDC-9D30-E1768D09B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47683"/>
              </p:ext>
            </p:extLst>
          </p:nvPr>
        </p:nvGraphicFramePr>
        <p:xfrm>
          <a:off x="649039" y="3385665"/>
          <a:ext cx="4878464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616">
                  <a:extLst>
                    <a:ext uri="{9D8B030D-6E8A-4147-A177-3AD203B41FA5}">
                      <a16:colId xmlns:a16="http://schemas.microsoft.com/office/drawing/2014/main" val="2537622350"/>
                    </a:ext>
                  </a:extLst>
                </a:gridCol>
                <a:gridCol w="1219616">
                  <a:extLst>
                    <a:ext uri="{9D8B030D-6E8A-4147-A177-3AD203B41FA5}">
                      <a16:colId xmlns:a16="http://schemas.microsoft.com/office/drawing/2014/main" val="781782314"/>
                    </a:ext>
                  </a:extLst>
                </a:gridCol>
                <a:gridCol w="1219616">
                  <a:extLst>
                    <a:ext uri="{9D8B030D-6E8A-4147-A177-3AD203B41FA5}">
                      <a16:colId xmlns:a16="http://schemas.microsoft.com/office/drawing/2014/main" val="2936753975"/>
                    </a:ext>
                  </a:extLst>
                </a:gridCol>
                <a:gridCol w="1219616">
                  <a:extLst>
                    <a:ext uri="{9D8B030D-6E8A-4147-A177-3AD203B41FA5}">
                      <a16:colId xmlns:a16="http://schemas.microsoft.com/office/drawing/2014/main" val="3679670785"/>
                    </a:ext>
                  </a:extLst>
                </a:gridCol>
              </a:tblGrid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183987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LGBM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201230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74881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048443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826899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en-US" dirty="0"/>
                        <a:t>TPOT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4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928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EF389-2FA5-4BBD-A63E-1EAA00F78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10728" r="6840" b="8947"/>
          <a:stretch/>
        </p:blipFill>
        <p:spPr>
          <a:xfrm>
            <a:off x="2916264" y="1867491"/>
            <a:ext cx="6359471" cy="4766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E48DB-6C28-4BE2-BDFA-AB3DB0A4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11" y="832750"/>
            <a:ext cx="5983402" cy="1325563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accent5"/>
                </a:solidFill>
                <a:latin typeface="+mn-lt"/>
              </a:rPr>
              <a:t>INTRODUCTION</a:t>
            </a:r>
            <a:endParaRPr lang="en-ID" sz="6600" b="1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20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BAA7C-5384-4F72-BF77-7CB2318B0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0" y="666422"/>
            <a:ext cx="2638651" cy="2373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80B3E0-A818-45DE-81BA-4BC96CC9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88953"/>
            <a:ext cx="10515600" cy="1391534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MODEL </a:t>
            </a:r>
            <a:r>
              <a:rPr lang="en-US" sz="6000" b="1" dirty="0">
                <a:solidFill>
                  <a:schemeClr val="accent5"/>
                </a:solidFill>
                <a:latin typeface="+mn-lt"/>
              </a:rPr>
              <a:t>DEPLOYMENT</a:t>
            </a:r>
            <a:endParaRPr lang="en-ID" sz="60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D2F83-39A5-4E7A-A890-300DDB84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3215"/>
            <a:ext cx="2542529" cy="4723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BDD5E-52DD-442F-9B98-5BF73DB905AD}"/>
              </a:ext>
            </a:extLst>
          </p:cNvPr>
          <p:cNvSpPr txBox="1"/>
          <p:nvPr/>
        </p:nvSpPr>
        <p:spPr>
          <a:xfrm>
            <a:off x="1332854" y="3511365"/>
            <a:ext cx="433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400" dirty="0" err="1"/>
              <a:t>baru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aug_test.csv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71279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8A3485-3451-4DC0-B187-17F33BCA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7" y="960632"/>
            <a:ext cx="10734106" cy="5278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063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D459A5-DE34-4719-8D1D-CBA5A2F5480C}"/>
              </a:ext>
            </a:extLst>
          </p:cNvPr>
          <p:cNvGrpSpPr/>
          <p:nvPr/>
        </p:nvGrpSpPr>
        <p:grpSpPr>
          <a:xfrm>
            <a:off x="3512003" y="604043"/>
            <a:ext cx="5167993" cy="5991225"/>
            <a:chOff x="2539546" y="604043"/>
            <a:chExt cx="5167993" cy="59912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B8496C-FB33-4797-92FF-09787FA73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1946"/>
            <a:stretch/>
          </p:blipFill>
          <p:spPr>
            <a:xfrm>
              <a:off x="2539546" y="604043"/>
              <a:ext cx="1640568" cy="5991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106062-23C2-4E8E-85CF-8C3164F9E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81"/>
            <a:stretch/>
          </p:blipFill>
          <p:spPr>
            <a:xfrm>
              <a:off x="4180114" y="604043"/>
              <a:ext cx="3527425" cy="5991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18333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385A83-9B7A-4F15-A6D9-B079B2813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451" b="1744"/>
          <a:stretch/>
        </p:blipFill>
        <p:spPr>
          <a:xfrm>
            <a:off x="723333" y="1677726"/>
            <a:ext cx="2565780" cy="3843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D297A-DB23-4376-AF94-27FF7FE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401" y="591660"/>
            <a:ext cx="3371850" cy="57816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F7BB7-9EAF-4BC9-917F-A69B363EE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2" r="1474" b="1744"/>
          <a:stretch/>
        </p:blipFill>
        <p:spPr>
          <a:xfrm>
            <a:off x="3193579" y="1677726"/>
            <a:ext cx="4817658" cy="3843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433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B7959-7A9A-4EC8-9E4E-14EB64A0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03349"/>
            <a:ext cx="4640128" cy="30909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56E1C3-F936-4559-B128-33F7CA65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872" y="1127216"/>
            <a:ext cx="10515600" cy="1391534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CONCLUSION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F4B6A-9A82-4D12-B5FE-82DAE9E36643}"/>
              </a:ext>
            </a:extLst>
          </p:cNvPr>
          <p:cNvSpPr txBox="1"/>
          <p:nvPr/>
        </p:nvSpPr>
        <p:spPr>
          <a:xfrm>
            <a:off x="729066" y="3294297"/>
            <a:ext cx="1073386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Umumnya</a:t>
            </a:r>
            <a:r>
              <a:rPr lang="en-US" sz="2400" dirty="0"/>
              <a:t> model </a:t>
            </a:r>
            <a:r>
              <a:rPr lang="en-US" sz="2400" i="1" dirty="0"/>
              <a:t>machine learning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performa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i="1" dirty="0"/>
              <a:t>hyperparameter tuning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Model </a:t>
            </a:r>
            <a:r>
              <a:rPr lang="en-US" sz="2400" i="1" dirty="0"/>
              <a:t>machine learning 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i="1" dirty="0"/>
              <a:t>deployment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i="1" dirty="0"/>
              <a:t>Random Forest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Fitur yang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berpengaruh</a:t>
            </a:r>
            <a:r>
              <a:rPr lang="en-US" sz="2400" dirty="0"/>
              <a:t> pada model </a:t>
            </a:r>
            <a:r>
              <a:rPr lang="en-US" sz="2400" i="1" dirty="0"/>
              <a:t>Random Forest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memprediksi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i="1" dirty="0"/>
              <a:t>city development index </a:t>
            </a:r>
            <a:r>
              <a:rPr lang="en-US" sz="2400" dirty="0"/>
              <a:t>dan </a:t>
            </a:r>
            <a:r>
              <a:rPr lang="en-US" sz="2400" i="1" dirty="0"/>
              <a:t>training hours</a:t>
            </a:r>
            <a:endParaRPr lang="en-US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823675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C3E6B-F6A1-49E7-8A8B-57FEA935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8" y="414295"/>
            <a:ext cx="2801380" cy="1866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F76E1-5238-4A75-A188-A7F5FD5E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5"/>
                </a:solidFill>
                <a:latin typeface="+mn-lt"/>
              </a:rPr>
              <a:t>REFERENCES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3B7A0-F548-4970-BA63-937AA327DB3A}"/>
              </a:ext>
            </a:extLst>
          </p:cNvPr>
          <p:cNvSpPr txBox="1"/>
          <p:nvPr/>
        </p:nvSpPr>
        <p:spPr>
          <a:xfrm>
            <a:off x="515257" y="2280390"/>
            <a:ext cx="111614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/>
              <a:t>Browlee</a:t>
            </a:r>
            <a:r>
              <a:rPr lang="en-US" sz="2000" dirty="0"/>
              <a:t>, Jason. 2020. Data Preparation for Machine Learning.</a:t>
            </a:r>
          </a:p>
          <a:p>
            <a:pPr marL="449263" indent="-449263" algn="just"/>
            <a:r>
              <a:rPr lang="en-US" sz="2000" dirty="0" err="1"/>
              <a:t>Browlee</a:t>
            </a:r>
            <a:r>
              <a:rPr lang="en-US" sz="2000" dirty="0"/>
              <a:t>, Jason. 2020. How to Use </a:t>
            </a:r>
            <a:r>
              <a:rPr lang="en-US" sz="2000" dirty="0" err="1"/>
              <a:t>StandardScaler</a:t>
            </a:r>
            <a:r>
              <a:rPr lang="en-US" sz="2000" dirty="0"/>
              <a:t> and </a:t>
            </a:r>
            <a:r>
              <a:rPr lang="en-US" sz="2000" dirty="0" err="1"/>
              <a:t>MinMaxScaler</a:t>
            </a:r>
            <a:r>
              <a:rPr lang="en-US" sz="2000" dirty="0"/>
              <a:t> Transforms in Python. Retrieved Jun 28, 2021 from: https://machinelearningmastery.com/standardscaler-and-minmaxscaler-transforms-in-python/</a:t>
            </a:r>
          </a:p>
          <a:p>
            <a:pPr marL="449263" indent="-449263" algn="just"/>
            <a:r>
              <a:rPr lang="en-ID" sz="2000" dirty="0"/>
              <a:t>Donges, </a:t>
            </a:r>
            <a:r>
              <a:rPr lang="en-ID" sz="2000" dirty="0" err="1"/>
              <a:t>Niklas</a:t>
            </a:r>
            <a:r>
              <a:rPr lang="en-ID" sz="2000" dirty="0"/>
              <a:t>. 2019. A Complete Guide to Random Forest Algorithm. Retrieved July 1, 2021, from https://builtin.com/data-science/random-forest-algorithm</a:t>
            </a:r>
            <a:endParaRPr lang="en-US" sz="2000" dirty="0"/>
          </a:p>
          <a:p>
            <a:pPr marL="449263" indent="-449263" algn="just"/>
            <a:r>
              <a:rPr lang="en-US" sz="2000" dirty="0" err="1"/>
              <a:t>Guolin</a:t>
            </a:r>
            <a:r>
              <a:rPr lang="en-US" sz="2000" dirty="0"/>
              <a:t>, </a:t>
            </a:r>
            <a:r>
              <a:rPr lang="en-US" sz="2000" dirty="0" err="1"/>
              <a:t>Ke</a:t>
            </a:r>
            <a:r>
              <a:rPr lang="en-US" sz="2000" dirty="0"/>
              <a:t>., et al. 2017. </a:t>
            </a:r>
            <a:r>
              <a:rPr lang="en-US" sz="2000" dirty="0" err="1"/>
              <a:t>LightGBM</a:t>
            </a:r>
            <a:r>
              <a:rPr lang="en-US" sz="2000" dirty="0"/>
              <a:t>: A Highly Efficient Gradient Boosting Decision Tree. NIPS: USA</a:t>
            </a:r>
          </a:p>
          <a:p>
            <a:pPr algn="just"/>
            <a:r>
              <a:rPr lang="en-ID" sz="2000" dirty="0"/>
              <a:t>Kumar, </a:t>
            </a:r>
            <a:r>
              <a:rPr lang="en-ID" sz="2000" dirty="0" err="1"/>
              <a:t>Ajitesh</a:t>
            </a:r>
            <a:r>
              <a:rPr lang="en-ID" sz="2000" dirty="0"/>
              <a:t>. 2020. Python – Replace Missing Values with Mean, Median &amp; Mode.</a:t>
            </a:r>
          </a:p>
          <a:p>
            <a:pPr marL="449263" indent="-449263" algn="just"/>
            <a:r>
              <a:rPr lang="en-ID" sz="2000" dirty="0"/>
              <a:t>	Retrieved Jun 3, 2021, from: https://vitalflux.com/pandas-impute-missing-values-mean-median-mode/</a:t>
            </a:r>
          </a:p>
          <a:p>
            <a:pPr algn="just"/>
            <a:r>
              <a:rPr lang="en-ID" sz="2000" dirty="0"/>
              <a:t>Mobius. 2020. HR Analytics: Job Change of Data Scientist. Kaggle.</a:t>
            </a:r>
          </a:p>
          <a:p>
            <a:pPr marL="449263" indent="-449263" algn="just"/>
            <a:r>
              <a:rPr lang="en-ID" sz="2000" dirty="0"/>
              <a:t>	Retrieved May 22, 2021, from : https://www.kaggle.com/arashnic/hr-analytics-job-change-of-data-scientists</a:t>
            </a:r>
          </a:p>
          <a:p>
            <a:pPr algn="just"/>
            <a:r>
              <a:rPr lang="en-US" sz="2000" dirty="0"/>
              <a:t>Olson, Randal S. TPOT. Retrieved July 1, 2021, from http://epistasislab.github.io/tpot/</a:t>
            </a:r>
            <a:endParaRPr lang="en-ID" sz="2000" dirty="0"/>
          </a:p>
          <a:p>
            <a:pPr marL="449263" indent="-449263" algn="just"/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4088524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8">
            <a:extLst>
              <a:ext uri="{FF2B5EF4-FFF2-40B4-BE49-F238E27FC236}">
                <a16:creationId xmlns:a16="http://schemas.microsoft.com/office/drawing/2014/main" id="{1087506C-6837-48C8-AD61-51A88A1886CF}"/>
              </a:ext>
            </a:extLst>
          </p:cNvPr>
          <p:cNvSpPr/>
          <p:nvPr/>
        </p:nvSpPr>
        <p:spPr>
          <a:xfrm>
            <a:off x="955343" y="3599656"/>
            <a:ext cx="10398457" cy="157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75" tIns="62375" rIns="62375" bIns="62375" anchor="t" anchorCtr="0">
            <a:no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Adanya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daya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saing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antarperusahaan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untuk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memiliki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karyawan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berkualitas</a:t>
            </a:r>
            <a:endParaRPr sz="2400" dirty="0">
              <a:solidFill>
                <a:schemeClr val="dk1"/>
              </a:solidFill>
            </a:endParaRPr>
          </a:p>
          <a:p>
            <a:pPr marL="457200" indent="-330200" algn="just">
              <a:lnSpc>
                <a:spcPct val="150000"/>
              </a:lnSpc>
              <a:buClr>
                <a:schemeClr val="dk1"/>
              </a:buClr>
              <a:buSzPts val="1600"/>
              <a:buChar char="●"/>
            </a:pPr>
            <a:r>
              <a:rPr lang="en-US" sz="2400" dirty="0" err="1">
                <a:solidFill>
                  <a:schemeClr val="dk1"/>
                </a:solidFill>
              </a:rPr>
              <a:t>Berkembangnya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analisis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sumber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daya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manusia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0666CB-7B9D-4D78-BD4D-46ABF8C8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68" y="16790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BACKGROUND</a:t>
            </a:r>
            <a:endParaRPr lang="en-ID" sz="6000" b="1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812655A4-4341-4576-9F65-B5CE3462B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139" y="365640"/>
            <a:ext cx="3050169" cy="3050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1A873-E9C6-42EF-AB68-5CFE0A30D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2" y="591553"/>
            <a:ext cx="2916180" cy="29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73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C081-FA58-4A70-A7E7-757B4B36E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79" y="1526694"/>
            <a:ext cx="7638026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+mn-lt"/>
              </a:rPr>
              <a:t>PROBLEM STATEMENT</a:t>
            </a:r>
            <a:endParaRPr lang="en-ID" sz="6000" b="1" dirty="0">
              <a:latin typeface="+mn-lt"/>
            </a:endParaRPr>
          </a:p>
        </p:txBody>
      </p:sp>
      <p:sp>
        <p:nvSpPr>
          <p:cNvPr id="3" name="Google Shape;159;p28">
            <a:extLst>
              <a:ext uri="{FF2B5EF4-FFF2-40B4-BE49-F238E27FC236}">
                <a16:creationId xmlns:a16="http://schemas.microsoft.com/office/drawing/2014/main" id="{E7CF0604-43C2-4057-BB75-4E7ACDEF604F}"/>
              </a:ext>
            </a:extLst>
          </p:cNvPr>
          <p:cNvSpPr/>
          <p:nvPr/>
        </p:nvSpPr>
        <p:spPr>
          <a:xfrm>
            <a:off x="1192696" y="3165237"/>
            <a:ext cx="9806609" cy="1822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975" tIns="47975" rIns="47975" bIns="4797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C881D"/>
              </a:buClr>
              <a:buSzPts val="1200"/>
            </a:pPr>
            <a:r>
              <a:rPr lang="en-US" sz="2400" dirty="0">
                <a:solidFill>
                  <a:schemeClr val="dk1"/>
                </a:solidFill>
              </a:rPr>
              <a:t>Perusahaan-</a:t>
            </a:r>
            <a:r>
              <a:rPr lang="en-US" sz="2400" dirty="0" err="1">
                <a:solidFill>
                  <a:schemeClr val="dk1"/>
                </a:solidFill>
              </a:rPr>
              <a:t>perusahaan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bergerak</a:t>
            </a:r>
            <a:r>
              <a:rPr lang="en-US" sz="2400" dirty="0">
                <a:solidFill>
                  <a:schemeClr val="dk1"/>
                </a:solidFill>
              </a:rPr>
              <a:t> di </a:t>
            </a:r>
            <a:r>
              <a:rPr lang="en-US" sz="2400" dirty="0" err="1">
                <a:solidFill>
                  <a:schemeClr val="dk1"/>
                </a:solidFill>
              </a:rPr>
              <a:t>bidang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Big Data</a:t>
            </a:r>
            <a:r>
              <a:rPr lang="en-US" sz="2400" dirty="0">
                <a:solidFill>
                  <a:schemeClr val="dk1"/>
                </a:solidFill>
              </a:rPr>
              <a:t> dan </a:t>
            </a:r>
            <a:r>
              <a:rPr lang="en-US" sz="2400" i="1" dirty="0">
                <a:solidFill>
                  <a:schemeClr val="dk1"/>
                </a:solidFill>
              </a:rPr>
              <a:t>Data Science </a:t>
            </a:r>
            <a:r>
              <a:rPr lang="en-US" sz="2400" dirty="0" err="1">
                <a:solidFill>
                  <a:schemeClr val="dk1"/>
                </a:solidFill>
              </a:rPr>
              <a:t>memberikan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training </a:t>
            </a:r>
            <a:r>
              <a:rPr lang="en-US" sz="2400" dirty="0" err="1">
                <a:solidFill>
                  <a:schemeClr val="dk1"/>
                </a:solidFill>
              </a:rPr>
              <a:t>kepada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calon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karyawannya</a:t>
            </a:r>
            <a:r>
              <a:rPr lang="en-US" sz="2400" dirty="0">
                <a:solidFill>
                  <a:schemeClr val="dk1"/>
                </a:solidFill>
              </a:rPr>
              <a:t>. Lalu </a:t>
            </a:r>
            <a:r>
              <a:rPr lang="en-US" sz="2400" dirty="0" err="1">
                <a:solidFill>
                  <a:schemeClr val="dk1"/>
                </a:solidFill>
              </a:rPr>
              <a:t>perusahaan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tersebut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ingin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mengetahui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calon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karyawan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akan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tetap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lanjut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bekerja</a:t>
            </a:r>
            <a:r>
              <a:rPr lang="en-US" sz="2400" dirty="0">
                <a:solidFill>
                  <a:srgbClr val="FF0000"/>
                </a:solidFill>
              </a:rPr>
              <a:t> / </a:t>
            </a:r>
            <a:r>
              <a:rPr lang="en-US" sz="2400" dirty="0" err="1">
                <a:solidFill>
                  <a:srgbClr val="FF0000"/>
                </a:solidFill>
              </a:rPr>
              <a:t>keluar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setelah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mendapatkan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i="1" dirty="0">
                <a:solidFill>
                  <a:schemeClr val="dk1"/>
                </a:solidFill>
              </a:rPr>
              <a:t>training </a:t>
            </a:r>
            <a:r>
              <a:rPr lang="en-US" sz="2400" dirty="0">
                <a:solidFill>
                  <a:schemeClr val="dk1"/>
                </a:solidFill>
              </a:rPr>
              <a:t>dan </a:t>
            </a:r>
            <a:r>
              <a:rPr lang="en-US" sz="2400" dirty="0" err="1">
                <a:solidFill>
                  <a:schemeClr val="dk1"/>
                </a:solidFill>
              </a:rPr>
              <a:t>faktor</a:t>
            </a:r>
            <a:r>
              <a:rPr lang="en-US" sz="2400" dirty="0">
                <a:solidFill>
                  <a:schemeClr val="dk1"/>
                </a:solidFill>
              </a:rPr>
              <a:t> yang </a:t>
            </a:r>
            <a:r>
              <a:rPr lang="en-US" sz="2400" dirty="0" err="1">
                <a:solidFill>
                  <a:schemeClr val="dk1"/>
                </a:solidFill>
              </a:rPr>
              <a:t>mempengaruhinya</a:t>
            </a:r>
            <a:r>
              <a:rPr lang="en-US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07D3B-54B4-45F6-A44D-B72A52C0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8" y="548816"/>
            <a:ext cx="3040643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29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3522</TotalTime>
  <Words>1788</Words>
  <Application>Microsoft Office PowerPoint</Application>
  <PresentationFormat>Custom</PresentationFormat>
  <Paragraphs>484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Office Theme</vt:lpstr>
      <vt:lpstr>Job Change of Data Scientist </vt:lpstr>
      <vt:lpstr>OUR TEAM LAYOUT</vt:lpstr>
      <vt:lpstr>TIMELINE LAYOUT</vt:lpstr>
      <vt:lpstr>OUTLINE</vt:lpstr>
      <vt:lpstr>PowerPoint Presentation</vt:lpstr>
      <vt:lpstr>PowerPoint Presentation</vt:lpstr>
      <vt:lpstr>INTRODUCTION</vt:lpstr>
      <vt:lpstr>BACKGROUND</vt:lpstr>
      <vt:lpstr>PROBLEM STATEMENT</vt:lpstr>
      <vt:lpstr>BENEFIT</vt:lpstr>
      <vt:lpstr>CHALLENGES</vt:lpstr>
      <vt:lpstr>SCOPE AND LIMITATION</vt:lpstr>
      <vt:lpstr>METHODOLOGY</vt:lpstr>
      <vt:lpstr>PREPROCESSING</vt:lpstr>
      <vt:lpstr>MODELS</vt:lpstr>
      <vt:lpstr>OUTPUT</vt:lpstr>
      <vt:lpstr>SUCCESS CRITERIA</vt:lpstr>
      <vt:lpstr>EXPECTED OUTCOME</vt:lpstr>
      <vt:lpstr>PowerPoint Presentation</vt:lpstr>
      <vt:lpstr>DATA DICTIONARY</vt:lpstr>
      <vt:lpstr>PowerPoint Presentation</vt:lpstr>
      <vt:lpstr>DATA INFORMATION</vt:lpstr>
      <vt:lpstr>PowerPoint Presentation</vt:lpstr>
      <vt:lpstr>PowerPoint Presentation</vt:lpstr>
      <vt:lpstr>OUTLINE</vt:lpstr>
      <vt:lpstr>EXPLORATORY 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KORELASI VARIABEL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PERBANDINGAN MODEL</vt:lpstr>
      <vt:lpstr>MODEL DEPLOYMENT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Project: Job Change of Data Scientist</dc:title>
  <dc:creator>user</dc:creator>
  <cp:lastModifiedBy>user</cp:lastModifiedBy>
  <cp:revision>170</cp:revision>
  <cp:lastPrinted>2021-07-02T13:37:37Z</cp:lastPrinted>
  <dcterms:created xsi:type="dcterms:W3CDTF">2021-06-19T14:21:17Z</dcterms:created>
  <dcterms:modified xsi:type="dcterms:W3CDTF">2021-07-03T11:22:13Z</dcterms:modified>
</cp:coreProperties>
</file>